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Lst>
  <p:notesMasterIdLst>
    <p:notesMasterId r:id="rId38"/>
  </p:notesMasterIdLst>
  <p:sldIdLst>
    <p:sldId id="256" r:id="rId3"/>
    <p:sldId id="299" r:id="rId4"/>
    <p:sldId id="327" r:id="rId5"/>
    <p:sldId id="338" r:id="rId6"/>
    <p:sldId id="349" r:id="rId7"/>
    <p:sldId id="323" r:id="rId8"/>
    <p:sldId id="282" r:id="rId9"/>
    <p:sldId id="325" r:id="rId10"/>
    <p:sldId id="283" r:id="rId11"/>
    <p:sldId id="345" r:id="rId12"/>
    <p:sldId id="328" r:id="rId13"/>
    <p:sldId id="341" r:id="rId14"/>
    <p:sldId id="307" r:id="rId15"/>
    <p:sldId id="339" r:id="rId16"/>
    <p:sldId id="340" r:id="rId17"/>
    <p:sldId id="309" r:id="rId18"/>
    <p:sldId id="301" r:id="rId19"/>
    <p:sldId id="285" r:id="rId20"/>
    <p:sldId id="326" r:id="rId21"/>
    <p:sldId id="286" r:id="rId22"/>
    <p:sldId id="287" r:id="rId23"/>
    <p:sldId id="310" r:id="rId24"/>
    <p:sldId id="311" r:id="rId25"/>
    <p:sldId id="312" r:id="rId26"/>
    <p:sldId id="313" r:id="rId27"/>
    <p:sldId id="291" r:id="rId28"/>
    <p:sldId id="288" r:id="rId29"/>
    <p:sldId id="319" r:id="rId30"/>
    <p:sldId id="342" r:id="rId31"/>
    <p:sldId id="314" r:id="rId32"/>
    <p:sldId id="315" r:id="rId33"/>
    <p:sldId id="316" r:id="rId34"/>
    <p:sldId id="317" r:id="rId35"/>
    <p:sldId id="302" r:id="rId36"/>
    <p:sldId id="303" r:id="rId37"/>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E00"/>
    <a:srgbClr val="0033CC"/>
    <a:srgbClr val="000000"/>
    <a:srgbClr val="3333CC"/>
    <a:srgbClr val="800000"/>
    <a:srgbClr val="008000"/>
    <a:srgbClr val="660066"/>
    <a:srgbClr val="F1B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26" autoAdjust="0"/>
    <p:restoredTop sz="98128" autoAdjust="0"/>
  </p:normalViewPr>
  <p:slideViewPr>
    <p:cSldViewPr>
      <p:cViewPr>
        <p:scale>
          <a:sx n="75" d="100"/>
          <a:sy n="75" d="100"/>
        </p:scale>
        <p:origin x="-744"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E42C1AA-E69C-464F-A705-A3E145A58527}" type="slidenum">
              <a:rPr lang="tr-TR"/>
              <a:pPr>
                <a:defRPr/>
              </a:pPr>
              <a:t>‹#›</a:t>
            </a:fld>
            <a:endParaRPr lang="tr-TR"/>
          </a:p>
        </p:txBody>
      </p:sp>
    </p:spTree>
    <p:extLst>
      <p:ext uri="{BB962C8B-B14F-4D97-AF65-F5344CB8AC3E}">
        <p14:creationId xmlns:p14="http://schemas.microsoft.com/office/powerpoint/2010/main" val="3839799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AFB0FC0E-0E11-48FB-8599-35AE1F50677E}" type="slidenum">
              <a:rPr lang="tr-TR" smtClean="0"/>
              <a:pPr/>
              <a:t>1</a:t>
            </a:fld>
            <a:endParaRPr lang="tr-T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3ABF06E1-D973-47B9-A7A6-E9C0DBC8817A}" type="slidenum">
              <a:rPr lang="tr-TR" smtClean="0"/>
              <a:pPr/>
              <a:t>26</a:t>
            </a:fld>
            <a:endParaRPr lang="tr-T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FE9E47B4-7655-40DC-B8B8-0E96528D8680}" type="slidenum">
              <a:rPr lang="tr-TR" smtClean="0"/>
              <a:pPr/>
              <a:t>27</a:t>
            </a:fld>
            <a:endParaRPr lang="tr-T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16B016B1-255F-47E7-B4CF-3252466D60E9}" type="slidenum">
              <a:rPr lang="tr-TR" smtClean="0"/>
              <a:pPr/>
              <a:t>2</a:t>
            </a:fld>
            <a:endParaRPr lang="tr-T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F5537037-5224-48DC-8C86-38D65C403DAB}" type="slidenum">
              <a:rPr lang="tr-TR" smtClean="0"/>
              <a:pPr/>
              <a:t>7</a:t>
            </a:fld>
            <a:endParaRPr lang="tr-T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F730E489-29FD-4EA1-8656-431CF33D79C7}" type="slidenum">
              <a:rPr lang="tr-TR" smtClean="0"/>
              <a:pPr/>
              <a:t>9</a:t>
            </a:fld>
            <a:endParaRPr lang="tr-T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5D130642-AFD0-49F2-BFD3-D4322FEB1375}" type="slidenum">
              <a:rPr lang="tr-TR" smtClean="0"/>
              <a:pPr/>
              <a:t>11</a:t>
            </a:fld>
            <a:endParaRPr lang="tr-T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6F22EFAC-C911-4DE9-B03C-47A461E78534}" type="slidenum">
              <a:rPr lang="tr-TR" smtClean="0"/>
              <a:pPr/>
              <a:t>17</a:t>
            </a:fld>
            <a:endParaRPr lang="tr-TR" smtClean="0"/>
          </a:p>
        </p:txBody>
      </p:sp>
      <p:sp>
        <p:nvSpPr>
          <p:cNvPr id="47107" name="1 Slayt Görüntüsü Yer Tutucusu"/>
          <p:cNvSpPr>
            <a:spLocks noGrp="1" noRot="1" noChangeAspect="1" noTextEdit="1"/>
          </p:cNvSpPr>
          <p:nvPr>
            <p:ph type="sldImg"/>
          </p:nvPr>
        </p:nvSpPr>
        <p:spPr>
          <a:ln/>
        </p:spPr>
      </p:sp>
      <p:sp>
        <p:nvSpPr>
          <p:cNvPr id="47108" name="2 Not Yer Tutucusu"/>
          <p:cNvSpPr>
            <a:spLocks noGrp="1"/>
          </p:cNvSpPr>
          <p:nvPr>
            <p:ph type="body" idx="1"/>
          </p:nvPr>
        </p:nvSpPr>
        <p:spPr>
          <a:noFill/>
        </p:spPr>
        <p:txBody>
          <a:bodyPr/>
          <a:lstStyle/>
          <a:p>
            <a:pPr eaLnBrk="1" hangingPunct="1">
              <a:spcBef>
                <a:spcPct val="0"/>
              </a:spcBef>
            </a:pPr>
            <a:endParaRPr lang="tr-TR" smtClean="0"/>
          </a:p>
        </p:txBody>
      </p:sp>
      <p:sp>
        <p:nvSpPr>
          <p:cNvPr id="47109" name="3 Slayt Numarası Yer Tutucusu"/>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1D0EDEC-3490-48F6-AECF-FFC2D8CCBD99}" type="slidenum">
              <a:rPr lang="tr-TR" sz="1200">
                <a:latin typeface="Arial" charset="0"/>
              </a:rPr>
              <a:pPr algn="r"/>
              <a:t>17</a:t>
            </a:fld>
            <a:endParaRPr lang="tr-TR"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68462909-DEE7-4042-B207-E3030EA34998}" type="slidenum">
              <a:rPr lang="tr-TR" smtClean="0"/>
              <a:pPr/>
              <a:t>18</a:t>
            </a:fld>
            <a:endParaRPr lang="tr-T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811B3E98-EE93-4AE0-A855-D72FC0FA752E}" type="slidenum">
              <a:rPr lang="tr-TR" smtClean="0"/>
              <a:pPr/>
              <a:t>20</a:t>
            </a:fld>
            <a:endParaRPr lang="tr-T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88BB2597-99C2-444E-B09A-4277BE51F891}" type="slidenum">
              <a:rPr lang="tr-TR" smtClean="0"/>
              <a:pPr/>
              <a:t>21</a:t>
            </a:fld>
            <a:endParaRPr lang="tr-T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pPr>
                <a:defRPr/>
              </a:pPr>
              <a:endParaRPr lang="tr-TR"/>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pPr>
                  <a:defRPr/>
                </a:pPr>
                <a:endParaRPr lang="tr-TR"/>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pPr>
                  <a:defRPr/>
                </a:pPr>
                <a:endParaRPr lang="tr-TR"/>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pPr>
                  <a:defRPr/>
                </a:pPr>
                <a:endParaRPr lang="tr-TR"/>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pPr>
                  <a:defRPr/>
                </a:pPr>
                <a:endParaRPr lang="tr-TR"/>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pPr>
                  <a:defRPr/>
                </a:pPr>
                <a:endParaRPr lang="tr-TR"/>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pPr>
                  <a:defRPr/>
                </a:pPr>
                <a:endParaRPr lang="tr-TR"/>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defRPr/>
            </a:pPr>
            <a:endParaRPr kumimoji="1" lang="en-US"/>
          </a:p>
        </p:txBody>
      </p:sp>
      <p:sp>
        <p:nvSpPr>
          <p:cNvPr id="106" name="Rectangle 109"/>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defRPr/>
            </a:pPr>
            <a:endParaRPr kumimoji="1" lang="en-US"/>
          </a:p>
        </p:txBody>
      </p:sp>
      <p:sp>
        <p:nvSpPr>
          <p:cNvPr id="140394"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140395"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12745E32-FA1A-4D97-BA9E-BFAE9D6F4B14}"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D967C077-8339-4B19-8958-D294D453A6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78625" y="609600"/>
            <a:ext cx="1989138"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09625" y="609600"/>
            <a:ext cx="5816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D99C9822-27BC-474E-927F-207A69B126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5B2C7682-4940-44A6-8743-9680F14623A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lstStyle/>
          <a:p>
            <a:pPr lvl="0"/>
            <a:endParaRPr lang="tr-TR" noProof="0" smtClean="0"/>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41FDFD87-BED9-4006-B5B4-AC3BCB64717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tr-T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tr-T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tr-T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tr-T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tr-T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tr-T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tr-T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tr-T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tr-TR"/>
          </a:p>
        </p:txBody>
      </p:sp>
      <p:sp>
        <p:nvSpPr>
          <p:cNvPr id="175107" name="Rectangle 3"/>
          <p:cNvSpPr>
            <a:spLocks noGrp="1" noChangeArrowheads="1"/>
          </p:cNvSpPr>
          <p:nvPr>
            <p:ph type="ctrTitle"/>
          </p:nvPr>
        </p:nvSpPr>
        <p:spPr>
          <a:xfrm>
            <a:off x="315913" y="466725"/>
            <a:ext cx="6781800" cy="2133600"/>
          </a:xfrm>
        </p:spPr>
        <p:txBody>
          <a:bodyPr/>
          <a:lstStyle>
            <a:lvl1pPr algn="r">
              <a:defRPr sz="4800"/>
            </a:lvl1pPr>
          </a:lstStyle>
          <a:p>
            <a:pPr lvl="0"/>
            <a:r>
              <a:rPr lang="tr-TR" altLang="en-US" noProof="0" smtClean="0"/>
              <a:t>Asıl başlık stili için tıklatın</a:t>
            </a:r>
          </a:p>
        </p:txBody>
      </p:sp>
      <p:sp>
        <p:nvSpPr>
          <p:cNvPr id="17510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tr-TR" altLang="en-US" noProof="0" smtClean="0"/>
              <a:t>Asıl alt başlık stilini düzenlemek için tıklatın</a:t>
            </a:r>
          </a:p>
        </p:txBody>
      </p:sp>
      <p:sp>
        <p:nvSpPr>
          <p:cNvPr id="38" name="Rectangle 5"/>
          <p:cNvSpPr>
            <a:spLocks noGrp="1" noChangeArrowheads="1"/>
          </p:cNvSpPr>
          <p:nvPr>
            <p:ph type="dt" sz="half" idx="10"/>
          </p:nvPr>
        </p:nvSpPr>
        <p:spPr/>
        <p:txBody>
          <a:bodyPr/>
          <a:lstStyle>
            <a:lvl1pPr>
              <a:defRPr/>
            </a:lvl1pPr>
          </a:lstStyle>
          <a:p>
            <a:pPr>
              <a:defRPr/>
            </a:pPr>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endParaRPr lang="tr-TR" altLang="en-US"/>
          </a:p>
        </p:txBody>
      </p:sp>
      <p:sp>
        <p:nvSpPr>
          <p:cNvPr id="40" name="Rectangle 7"/>
          <p:cNvSpPr>
            <a:spLocks noGrp="1" noChangeArrowheads="1"/>
          </p:cNvSpPr>
          <p:nvPr>
            <p:ph type="sldNum" sz="quarter" idx="12"/>
          </p:nvPr>
        </p:nvSpPr>
        <p:spPr/>
        <p:txBody>
          <a:bodyPr/>
          <a:lstStyle>
            <a:lvl1pPr>
              <a:defRPr/>
            </a:lvl1pPr>
          </a:lstStyle>
          <a:p>
            <a:pPr>
              <a:defRPr/>
            </a:pPr>
            <a:fld id="{7D9504D8-1427-4FDC-BD1A-DA3A3DB3A4D6}" type="slidenum">
              <a:rPr lang="tr-TR" altLang="en-US"/>
              <a:pPr>
                <a:defRPr/>
              </a:pPr>
              <a:t>‹#›</a:t>
            </a:fld>
            <a:endParaRPr lang="tr-T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2D0A28B1-0739-4A5B-8EB6-F691F533D6E6}" type="slidenum">
              <a:rPr lang="tr-TR" altLang="en-US"/>
              <a:pPr>
                <a:defRPr/>
              </a:pPr>
              <a:t>‹#›</a:t>
            </a:fld>
            <a:endParaRPr lang="tr-T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C31AC47D-5ED7-49D5-80CE-DA844F374CEF}" type="slidenum">
              <a:rPr lang="tr-TR" altLang="en-US"/>
              <a:pPr>
                <a:defRPr/>
              </a:pPr>
              <a:t>‹#›</a:t>
            </a:fld>
            <a:endParaRPr lang="tr-T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4858E749-3968-4526-ACB0-635B9BC5408B}" type="slidenum">
              <a:rPr lang="tr-TR" altLang="en-US"/>
              <a:pPr>
                <a:defRPr/>
              </a:pPr>
              <a:t>‹#›</a:t>
            </a:fld>
            <a:endParaRPr lang="tr-TR"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9" name="Rectangle 7"/>
          <p:cNvSpPr>
            <a:spLocks noGrp="1" noChangeArrowheads="1"/>
          </p:cNvSpPr>
          <p:nvPr>
            <p:ph type="sldNum" sz="quarter" idx="12"/>
          </p:nvPr>
        </p:nvSpPr>
        <p:spPr>
          <a:ln/>
        </p:spPr>
        <p:txBody>
          <a:bodyPr/>
          <a:lstStyle>
            <a:lvl1pPr>
              <a:defRPr/>
            </a:lvl1pPr>
          </a:lstStyle>
          <a:p>
            <a:pPr>
              <a:defRPr/>
            </a:pPr>
            <a:fld id="{7FFC8A60-A6DF-4164-A2DC-1CF272BC6297}" type="slidenum">
              <a:rPr lang="tr-TR" altLang="en-US"/>
              <a:pPr>
                <a:defRPr/>
              </a:pPr>
              <a:t>‹#›</a:t>
            </a:fld>
            <a:endParaRPr lang="tr-TR"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5" name="Rectangle 7"/>
          <p:cNvSpPr>
            <a:spLocks noGrp="1" noChangeArrowheads="1"/>
          </p:cNvSpPr>
          <p:nvPr>
            <p:ph type="sldNum" sz="quarter" idx="12"/>
          </p:nvPr>
        </p:nvSpPr>
        <p:spPr>
          <a:ln/>
        </p:spPr>
        <p:txBody>
          <a:bodyPr/>
          <a:lstStyle>
            <a:lvl1pPr>
              <a:defRPr/>
            </a:lvl1pPr>
          </a:lstStyle>
          <a:p>
            <a:pPr>
              <a:defRPr/>
            </a:pPr>
            <a:fld id="{3C65AE6B-9F43-400E-80E7-A543256290AB}" type="slidenum">
              <a:rPr lang="tr-TR" altLang="en-US"/>
              <a:pPr>
                <a:defRPr/>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B0C4718E-854A-4A89-975D-2B39F58C2A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4" name="Rectangle 7"/>
          <p:cNvSpPr>
            <a:spLocks noGrp="1" noChangeArrowheads="1"/>
          </p:cNvSpPr>
          <p:nvPr>
            <p:ph type="sldNum" sz="quarter" idx="12"/>
          </p:nvPr>
        </p:nvSpPr>
        <p:spPr>
          <a:ln/>
        </p:spPr>
        <p:txBody>
          <a:bodyPr/>
          <a:lstStyle>
            <a:lvl1pPr>
              <a:defRPr/>
            </a:lvl1pPr>
          </a:lstStyle>
          <a:p>
            <a:pPr>
              <a:defRPr/>
            </a:pPr>
            <a:fld id="{7F6AFD22-B98E-4874-BD1A-6310102FEB45}" type="slidenum">
              <a:rPr lang="tr-TR" altLang="en-US"/>
              <a:pPr>
                <a:defRPr/>
              </a:pPr>
              <a:t>‹#›</a:t>
            </a:fld>
            <a:endParaRPr lang="tr-TR"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20382880-C09C-4E50-847E-6BE4C570F4A4}" type="slidenum">
              <a:rPr lang="tr-TR" altLang="en-US"/>
              <a:pPr>
                <a:defRPr/>
              </a:pPr>
              <a:t>‹#›</a:t>
            </a:fld>
            <a:endParaRPr lang="tr-TR"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EDDE0C81-B3B5-4926-8320-636279C5712A}" type="slidenum">
              <a:rPr lang="tr-TR" altLang="en-US"/>
              <a:pPr>
                <a:defRPr/>
              </a:pPr>
              <a:t>‹#›</a:t>
            </a:fld>
            <a:endParaRPr lang="tr-TR"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FBC526AF-661A-4710-A80F-7B6FC6D9865F}" type="slidenum">
              <a:rPr lang="tr-TR" altLang="en-US"/>
              <a:pPr>
                <a:defRPr/>
              </a:pPr>
              <a:t>‹#›</a:t>
            </a:fld>
            <a:endParaRPr lang="tr-TR"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89855A02-C689-46AA-819D-C27974D9899D}" type="slidenum">
              <a:rPr lang="tr-TR" altLang="en-US"/>
              <a:pPr>
                <a:defRPr/>
              </a:pPr>
              <a:t>‹#›</a:t>
            </a:fld>
            <a:endParaRPr lang="tr-T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1135A235-56EE-4B25-81EA-9AA7E633E2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92641DAD-74A1-4DB6-BE5A-6213DAD9AC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32"/>
          <p:cNvSpPr>
            <a:spLocks noGrp="1" noChangeArrowheads="1"/>
          </p:cNvSpPr>
          <p:nvPr>
            <p:ph type="dt" sz="half" idx="10"/>
          </p:nvPr>
        </p:nvSpPr>
        <p:spPr>
          <a:ln/>
        </p:spPr>
        <p:txBody>
          <a:bodyPr/>
          <a:lstStyle>
            <a:lvl1pPr>
              <a:defRPr/>
            </a:lvl1pPr>
          </a:lstStyle>
          <a:p>
            <a:pPr>
              <a:defRPr/>
            </a:pPr>
            <a:endParaRPr lang="en-US"/>
          </a:p>
        </p:txBody>
      </p:sp>
      <p:sp>
        <p:nvSpPr>
          <p:cNvPr id="8" name="Rectangle 1133"/>
          <p:cNvSpPr>
            <a:spLocks noGrp="1" noChangeArrowheads="1"/>
          </p:cNvSpPr>
          <p:nvPr>
            <p:ph type="ftr" sz="quarter" idx="11"/>
          </p:nvPr>
        </p:nvSpPr>
        <p:spPr>
          <a:ln/>
        </p:spPr>
        <p:txBody>
          <a:bodyPr/>
          <a:lstStyle>
            <a:lvl1pPr>
              <a:defRPr/>
            </a:lvl1pPr>
          </a:lstStyle>
          <a:p>
            <a:pPr>
              <a:defRPr/>
            </a:pPr>
            <a:endParaRPr lang="en-US"/>
          </a:p>
        </p:txBody>
      </p:sp>
      <p:sp>
        <p:nvSpPr>
          <p:cNvPr id="9" name="Rectangle 1134"/>
          <p:cNvSpPr>
            <a:spLocks noGrp="1" noChangeArrowheads="1"/>
          </p:cNvSpPr>
          <p:nvPr>
            <p:ph type="sldNum" sz="quarter" idx="12"/>
          </p:nvPr>
        </p:nvSpPr>
        <p:spPr>
          <a:ln/>
        </p:spPr>
        <p:txBody>
          <a:bodyPr/>
          <a:lstStyle>
            <a:lvl1pPr>
              <a:defRPr/>
            </a:lvl1pPr>
          </a:lstStyle>
          <a:p>
            <a:pPr>
              <a:defRPr/>
            </a:pPr>
            <a:fld id="{CA92D426-BED8-4236-BB74-58DD65ABDC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1132"/>
          <p:cNvSpPr>
            <a:spLocks noGrp="1" noChangeArrowheads="1"/>
          </p:cNvSpPr>
          <p:nvPr>
            <p:ph type="dt" sz="half" idx="10"/>
          </p:nvPr>
        </p:nvSpPr>
        <p:spPr>
          <a:ln/>
        </p:spPr>
        <p:txBody>
          <a:bodyPr/>
          <a:lstStyle>
            <a:lvl1pPr>
              <a:defRPr/>
            </a:lvl1pPr>
          </a:lstStyle>
          <a:p>
            <a:pPr>
              <a:defRPr/>
            </a:pPr>
            <a:endParaRPr lang="en-US"/>
          </a:p>
        </p:txBody>
      </p:sp>
      <p:sp>
        <p:nvSpPr>
          <p:cNvPr id="4" name="Rectangle 1133"/>
          <p:cNvSpPr>
            <a:spLocks noGrp="1" noChangeArrowheads="1"/>
          </p:cNvSpPr>
          <p:nvPr>
            <p:ph type="ftr" sz="quarter" idx="11"/>
          </p:nvPr>
        </p:nvSpPr>
        <p:spPr>
          <a:ln/>
        </p:spPr>
        <p:txBody>
          <a:bodyPr/>
          <a:lstStyle>
            <a:lvl1pPr>
              <a:defRPr/>
            </a:lvl1pPr>
          </a:lstStyle>
          <a:p>
            <a:pPr>
              <a:defRPr/>
            </a:pPr>
            <a:endParaRPr lang="en-US"/>
          </a:p>
        </p:txBody>
      </p:sp>
      <p:sp>
        <p:nvSpPr>
          <p:cNvPr id="5" name="Rectangle 1134"/>
          <p:cNvSpPr>
            <a:spLocks noGrp="1" noChangeArrowheads="1"/>
          </p:cNvSpPr>
          <p:nvPr>
            <p:ph type="sldNum" sz="quarter" idx="12"/>
          </p:nvPr>
        </p:nvSpPr>
        <p:spPr>
          <a:ln/>
        </p:spPr>
        <p:txBody>
          <a:bodyPr/>
          <a:lstStyle>
            <a:lvl1pPr>
              <a:defRPr/>
            </a:lvl1pPr>
          </a:lstStyle>
          <a:p>
            <a:pPr>
              <a:defRPr/>
            </a:pPr>
            <a:fld id="{DAFBA269-CFC3-453F-A31A-79EFCB661E8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32"/>
          <p:cNvSpPr>
            <a:spLocks noGrp="1" noChangeArrowheads="1"/>
          </p:cNvSpPr>
          <p:nvPr>
            <p:ph type="dt" sz="half" idx="10"/>
          </p:nvPr>
        </p:nvSpPr>
        <p:spPr>
          <a:ln/>
        </p:spPr>
        <p:txBody>
          <a:bodyPr/>
          <a:lstStyle>
            <a:lvl1pPr>
              <a:defRPr/>
            </a:lvl1pPr>
          </a:lstStyle>
          <a:p>
            <a:pPr>
              <a:defRPr/>
            </a:pPr>
            <a:endParaRPr lang="en-US"/>
          </a:p>
        </p:txBody>
      </p:sp>
      <p:sp>
        <p:nvSpPr>
          <p:cNvPr id="3" name="Rectangle 1133"/>
          <p:cNvSpPr>
            <a:spLocks noGrp="1" noChangeArrowheads="1"/>
          </p:cNvSpPr>
          <p:nvPr>
            <p:ph type="ftr" sz="quarter" idx="11"/>
          </p:nvPr>
        </p:nvSpPr>
        <p:spPr>
          <a:ln/>
        </p:spPr>
        <p:txBody>
          <a:bodyPr/>
          <a:lstStyle>
            <a:lvl1pPr>
              <a:defRPr/>
            </a:lvl1pPr>
          </a:lstStyle>
          <a:p>
            <a:pPr>
              <a:defRPr/>
            </a:pPr>
            <a:endParaRPr lang="en-US"/>
          </a:p>
        </p:txBody>
      </p:sp>
      <p:sp>
        <p:nvSpPr>
          <p:cNvPr id="4" name="Rectangle 1134"/>
          <p:cNvSpPr>
            <a:spLocks noGrp="1" noChangeArrowheads="1"/>
          </p:cNvSpPr>
          <p:nvPr>
            <p:ph type="sldNum" sz="quarter" idx="12"/>
          </p:nvPr>
        </p:nvSpPr>
        <p:spPr>
          <a:ln/>
        </p:spPr>
        <p:txBody>
          <a:bodyPr/>
          <a:lstStyle>
            <a:lvl1pPr>
              <a:defRPr/>
            </a:lvl1pPr>
          </a:lstStyle>
          <a:p>
            <a:pPr>
              <a:defRPr/>
            </a:pPr>
            <a:fld id="{CFFF2A99-AA14-47B0-8F40-3D95D000F38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38314B17-4153-4D9D-9100-E50BBBC47E3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DCA248D8-FA2E-4C65-A2BB-2AA28EA2AF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68263"/>
            <a:ext cx="8915400" cy="6713537"/>
            <a:chOff x="0" y="43"/>
            <a:chExt cx="5616" cy="4229"/>
          </a:xfrm>
        </p:grpSpPr>
        <p:grpSp>
          <p:nvGrpSpPr>
            <p:cNvPr id="1032" name="Group 1027"/>
            <p:cNvGrpSpPr>
              <a:grpSpLocks/>
            </p:cNvGrpSpPr>
            <p:nvPr userDrawn="1"/>
          </p:nvGrpSpPr>
          <p:grpSpPr bwMode="auto">
            <a:xfrm>
              <a:off x="0" y="43"/>
              <a:ext cx="408" cy="4229"/>
              <a:chOff x="0" y="43"/>
              <a:chExt cx="5760" cy="4229"/>
            </a:xfrm>
          </p:grpSpPr>
          <p:sp>
            <p:nvSpPr>
              <p:cNvPr id="1038" name="Line 1028"/>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39" name="Line 1029"/>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40" name="Line 1030"/>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41" name="Line 1031"/>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42" name="Line 1032"/>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43" name="Line 1033"/>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44" name="Line 1034"/>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45" name="Line 1035"/>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46" name="Line 1036"/>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47" name="Line 1037"/>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48" name="Line 1038"/>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49" name="Line 1039"/>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50" name="Line 1040"/>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51" name="Line 1041"/>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52" name="Line 1042"/>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53" name="Line 1043"/>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54" name="Line 1044"/>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55" name="Line 1045"/>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56" name="Line 1046"/>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57" name="Line 1047"/>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58" name="Line 1048"/>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59" name="Line 1049"/>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60" name="Line 1050"/>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61" name="Line 1051"/>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62" name="Line 1052"/>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63" name="Line 1053"/>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64" name="Line 1054"/>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65" name="Line 1055"/>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66" name="Line 1056"/>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67" name="Line 1057"/>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68" name="Line 1058"/>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69" name="Line 1059"/>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70" name="Line 1060"/>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71" name="Line 1061"/>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72" name="Line 1062"/>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73" name="Line 1063"/>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74" name="Line 1064"/>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75" name="Line 1065"/>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76" name="Line 1066"/>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77" name="Line 1067"/>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78" name="Line 1068"/>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79" name="Line 1069"/>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80" name="Line 1070"/>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81" name="Line 1071"/>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82" name="Line 1072"/>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83" name="Line 1073"/>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84" name="Line 1074"/>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85" name="Line 1075"/>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86" name="Line 1076"/>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87" name="Line 1077"/>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88" name="Line 1078"/>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89" name="Line 1079"/>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90" name="Line 1080"/>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91" name="Line 1081"/>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92" name="Line 1082"/>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93" name="Line 1083"/>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094" name="Line 1084"/>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095" name="Line 1085"/>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096" name="Line 1086"/>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97" name="Line 1087"/>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098" name="Line 1088"/>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099" name="Line 1089"/>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00" name="Line 1090"/>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01" name="Line 1091"/>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02" name="Line 1092"/>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03" name="Line 1093"/>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104" name="Line 1094"/>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05" name="Line 1095"/>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106" name="Line 1096"/>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07" name="Line 1097"/>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08" name="Line 1098"/>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109" name="Line 1099"/>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110" name="Line 1100"/>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11" name="Line 1101"/>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12" name="Line 1102"/>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13" name="Line 1103"/>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14" name="Line 1104"/>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15" name="Line 1105"/>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16" name="Line 1106"/>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117" name="Line 1107"/>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18" name="Line 1108"/>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119" name="Line 1109"/>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20" name="Line 1110"/>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21" name="Line 1111"/>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22" name="Line 1112"/>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23" name="Line 1113"/>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124" name="Line 1114"/>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25" name="Line 1115"/>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tr-TR"/>
              </a:p>
            </p:txBody>
          </p:sp>
          <p:sp>
            <p:nvSpPr>
              <p:cNvPr id="1126" name="Line 1116"/>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27" name="Line 1117"/>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28" name="Line 1118"/>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29" name="Line 1119"/>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30" name="Line 1120"/>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tr-TR"/>
              </a:p>
            </p:txBody>
          </p:sp>
          <p:sp>
            <p:nvSpPr>
              <p:cNvPr id="1131" name="Line 1121"/>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tr-TR"/>
              </a:p>
            </p:txBody>
          </p:sp>
          <p:sp>
            <p:nvSpPr>
              <p:cNvPr id="1132" name="Line 1122"/>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tr-TR"/>
              </a:p>
            </p:txBody>
          </p:sp>
          <p:sp>
            <p:nvSpPr>
              <p:cNvPr id="1133" name="Line 1123"/>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34" name="Line 1124"/>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tr-TR"/>
              </a:p>
            </p:txBody>
          </p:sp>
          <p:sp>
            <p:nvSpPr>
              <p:cNvPr id="1135" name="Line 1125"/>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tr-TR"/>
              </a:p>
            </p:txBody>
          </p:sp>
        </p:grpSp>
        <p:grpSp>
          <p:nvGrpSpPr>
            <p:cNvPr id="1033" name="Group 1126"/>
            <p:cNvGrpSpPr>
              <a:grpSpLocks/>
            </p:cNvGrpSpPr>
            <p:nvPr userDrawn="1"/>
          </p:nvGrpSpPr>
          <p:grpSpPr bwMode="auto">
            <a:xfrm>
              <a:off x="400" y="205"/>
              <a:ext cx="5216" cy="1123"/>
              <a:chOff x="400" y="205"/>
              <a:chExt cx="5216" cy="1123"/>
            </a:xfrm>
          </p:grpSpPr>
          <p:sp>
            <p:nvSpPr>
              <p:cNvPr id="1034" name="Rectangle 1127"/>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35" name="Rectangle 1128"/>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tr-TR"/>
              </a:p>
            </p:txBody>
          </p:sp>
          <p:sp>
            <p:nvSpPr>
              <p:cNvPr id="1036" name="Rectangle 1129"/>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37" name="Rectangle 1130"/>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tr-TR"/>
              </a:p>
            </p:txBody>
          </p:sp>
        </p:grpSp>
      </p:grpSp>
      <p:sp>
        <p:nvSpPr>
          <p:cNvPr id="1027" name="Rectangle 1131"/>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9372" name="Rectangle 1132"/>
          <p:cNvSpPr>
            <a:spLocks noGrp="1" noChangeArrowheads="1"/>
          </p:cNvSpPr>
          <p:nvPr>
            <p:ph type="dt" sz="half" idx="2"/>
          </p:nvPr>
        </p:nvSpPr>
        <p:spPr bwMode="auto">
          <a:xfrm>
            <a:off x="809625" y="6373813"/>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US"/>
          </a:p>
        </p:txBody>
      </p:sp>
      <p:sp>
        <p:nvSpPr>
          <p:cNvPr id="139373" name="Rectangle 1133"/>
          <p:cNvSpPr>
            <a:spLocks noGrp="1" noChangeArrowheads="1"/>
          </p:cNvSpPr>
          <p:nvPr>
            <p:ph type="ftr" sz="quarter" idx="3"/>
          </p:nvPr>
        </p:nvSpPr>
        <p:spPr bwMode="auto">
          <a:xfrm>
            <a:off x="3132138" y="6376988"/>
            <a:ext cx="30861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US"/>
          </a:p>
        </p:txBody>
      </p:sp>
      <p:sp>
        <p:nvSpPr>
          <p:cNvPr id="139374" name="Rectangle 1134"/>
          <p:cNvSpPr>
            <a:spLocks noGrp="1" noChangeArrowheads="1"/>
          </p:cNvSpPr>
          <p:nvPr>
            <p:ph type="sldNum" sz="quarter" idx="4"/>
          </p:nvPr>
        </p:nvSpPr>
        <p:spPr bwMode="auto">
          <a:xfrm>
            <a:off x="6589713" y="6376988"/>
            <a:ext cx="2193925"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006A013E-43E6-4363-86F5-D2F6ED094C7D}" type="slidenum">
              <a:rPr lang="en-US"/>
              <a:pPr>
                <a:defRPr/>
              </a:pPr>
              <a:t>‹#›</a:t>
            </a:fld>
            <a:endParaRPr lang="en-US"/>
          </a:p>
        </p:txBody>
      </p:sp>
      <p:sp>
        <p:nvSpPr>
          <p:cNvPr id="1031" name="Rectangle 1135"/>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260"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4249" r:id="rId13"/>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tr-TR"/>
          </a:p>
        </p:txBody>
      </p:sp>
      <p:sp>
        <p:nvSpPr>
          <p:cNvPr id="205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205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74085" name="Rectangle 5"/>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tr-TR" altLang="en-US"/>
          </a:p>
        </p:txBody>
      </p:sp>
      <p:sp>
        <p:nvSpPr>
          <p:cNvPr id="174086" name="Rectangle 6"/>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tr-TR" altLang="en-US"/>
          </a:p>
        </p:txBody>
      </p:sp>
      <p:sp>
        <p:nvSpPr>
          <p:cNvPr id="174087" name="Rectangle 7"/>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98706B69-4EF5-45E3-934C-97B8623DB656}" type="slidenum">
              <a:rPr lang="tr-TR" altLang="en-US"/>
              <a:pPr>
                <a:defRPr/>
              </a:pPr>
              <a:t>‹#›</a:t>
            </a:fld>
            <a:endParaRPr lang="tr-TR" altLang="en-US"/>
          </a:p>
        </p:txBody>
      </p:sp>
      <p:grpSp>
        <p:nvGrpSpPr>
          <p:cNvPr id="2056" name="Group 8"/>
          <p:cNvGrpSpPr>
            <a:grpSpLocks/>
          </p:cNvGrpSpPr>
          <p:nvPr/>
        </p:nvGrpSpPr>
        <p:grpSpPr bwMode="auto">
          <a:xfrm>
            <a:off x="8153400" y="152400"/>
            <a:ext cx="792163" cy="1295400"/>
            <a:chOff x="5136" y="960"/>
            <a:chExt cx="528" cy="864"/>
          </a:xfrm>
        </p:grpSpPr>
        <p:sp>
          <p:nvSpPr>
            <p:cNvPr id="205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tr-TR"/>
            </a:p>
          </p:txBody>
        </p:sp>
        <p:sp>
          <p:nvSpPr>
            <p:cNvPr id="205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tr-TR"/>
            </a:p>
          </p:txBody>
        </p:sp>
        <p:sp>
          <p:nvSpPr>
            <p:cNvPr id="2059"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tr-TR"/>
            </a:p>
          </p:txBody>
        </p:sp>
        <p:sp>
          <p:nvSpPr>
            <p:cNvPr id="2060"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tr-TR"/>
            </a:p>
          </p:txBody>
        </p:sp>
        <p:sp>
          <p:nvSpPr>
            <p:cNvPr id="2061"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tr-TR"/>
            </a:p>
          </p:txBody>
        </p:sp>
        <p:sp>
          <p:nvSpPr>
            <p:cNvPr id="2062"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tr-TR"/>
            </a:p>
          </p:txBody>
        </p:sp>
        <p:sp>
          <p:nvSpPr>
            <p:cNvPr id="2063"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tr-TR"/>
            </a:p>
          </p:txBody>
        </p:sp>
        <p:sp>
          <p:nvSpPr>
            <p:cNvPr id="2064"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tr-TR"/>
            </a:p>
          </p:txBody>
        </p:sp>
        <p:sp>
          <p:nvSpPr>
            <p:cNvPr id="2065"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tr-TR"/>
            </a:p>
          </p:txBody>
        </p:sp>
        <p:sp>
          <p:nvSpPr>
            <p:cNvPr id="2066"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tr-TR"/>
            </a:p>
          </p:txBody>
        </p:sp>
        <p:sp>
          <p:nvSpPr>
            <p:cNvPr id="2067"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tr-TR"/>
            </a:p>
          </p:txBody>
        </p:sp>
        <p:sp>
          <p:nvSpPr>
            <p:cNvPr id="2068"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tr-TR"/>
            </a:p>
          </p:txBody>
        </p:sp>
        <p:sp>
          <p:nvSpPr>
            <p:cNvPr id="206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tr-TR"/>
            </a:p>
          </p:txBody>
        </p:sp>
        <p:sp>
          <p:nvSpPr>
            <p:cNvPr id="207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071"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072"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207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07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tr-TR"/>
            </a:p>
          </p:txBody>
        </p:sp>
        <p:sp>
          <p:nvSpPr>
            <p:cNvPr id="2075"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2076"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tr-TR"/>
            </a:p>
          </p:txBody>
        </p:sp>
        <p:sp>
          <p:nvSpPr>
            <p:cNvPr id="207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tr-TR"/>
            </a:p>
          </p:txBody>
        </p:sp>
        <p:sp>
          <p:nvSpPr>
            <p:cNvPr id="207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tr-TR"/>
            </a:p>
          </p:txBody>
        </p:sp>
        <p:sp>
          <p:nvSpPr>
            <p:cNvPr id="207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tr-TR"/>
            </a:p>
          </p:txBody>
        </p:sp>
        <p:sp>
          <p:nvSpPr>
            <p:cNvPr id="2080"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tr-TR"/>
            </a:p>
          </p:txBody>
        </p:sp>
        <p:sp>
          <p:nvSpPr>
            <p:cNvPr id="2081"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tr-TR"/>
            </a:p>
          </p:txBody>
        </p:sp>
        <p:sp>
          <p:nvSpPr>
            <p:cNvPr id="2082"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tr-TR"/>
            </a:p>
          </p:txBody>
        </p:sp>
        <p:sp>
          <p:nvSpPr>
            <p:cNvPr id="2083"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tr-TR"/>
            </a:p>
          </p:txBody>
        </p:sp>
        <p:sp>
          <p:nvSpPr>
            <p:cNvPr id="2084"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tr-TR"/>
            </a:p>
          </p:txBody>
        </p:sp>
        <p:sp>
          <p:nvSpPr>
            <p:cNvPr id="2085"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tr-TR"/>
            </a:p>
          </p:txBody>
        </p:sp>
        <p:sp>
          <p:nvSpPr>
            <p:cNvPr id="208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tr-TR"/>
            </a:p>
          </p:txBody>
        </p:sp>
        <p:sp>
          <p:nvSpPr>
            <p:cNvPr id="2087"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tr-TR"/>
            </a:p>
          </p:txBody>
        </p:sp>
      </p:grpSp>
    </p:spTree>
  </p:cSld>
  <p:clrMap bg1="lt1" tx1="dk1" bg2="lt2" tx2="dk2" accent1="accent1" accent2="accent2" accent3="accent3" accent4="accent4" accent5="accent5" accent6="accent6" hlink="hlink" folHlink="folHlink"/>
  <p:sldLayoutIdLst>
    <p:sldLayoutId id="2147484261"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500438"/>
            <a:ext cx="7358114" cy="1714512"/>
          </a:xfrm>
        </p:spPr>
        <p:txBody>
          <a:bodyPr/>
          <a:lstStyle/>
          <a:p>
            <a:pPr algn="ctr" eaLnBrk="1" hangingPunct="1"/>
            <a:r>
              <a:rPr lang="tr-TR" sz="4900" b="0" dirty="0" smtClean="0"/>
              <a:t>   </a:t>
            </a:r>
            <a:r>
              <a:rPr lang="tr-TR" sz="6000" dirty="0" smtClean="0">
                <a:solidFill>
                  <a:srgbClr val="FF0000"/>
                </a:solidFill>
              </a:rPr>
              <a:t>2013</a:t>
            </a:r>
            <a:r>
              <a:rPr lang="tr-TR" sz="6000" dirty="0" smtClean="0"/>
              <a:t> </a:t>
            </a:r>
            <a:br>
              <a:rPr lang="tr-TR" sz="6000" dirty="0" smtClean="0"/>
            </a:br>
            <a:r>
              <a:rPr lang="tr-TR" sz="6000" dirty="0" smtClean="0"/>
              <a:t> </a:t>
            </a:r>
            <a:r>
              <a:rPr lang="tr-TR" sz="8800" dirty="0" smtClean="0"/>
              <a:t>YGS ve LYS</a:t>
            </a:r>
            <a:endParaRPr lang="tr-TR" sz="7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4000" b="1" smtClean="0">
                <a:solidFill>
                  <a:srgbClr val="FF0000"/>
                </a:solidFill>
              </a:rPr>
              <a:t>YGS SINAVINA KİMLER GİRECEK</a:t>
            </a:r>
          </a:p>
        </p:txBody>
      </p:sp>
      <p:sp>
        <p:nvSpPr>
          <p:cNvPr id="256003" name="Rectangle 3"/>
          <p:cNvSpPr>
            <a:spLocks noGrp="1" noChangeArrowheads="1"/>
          </p:cNvSpPr>
          <p:nvPr>
            <p:ph type="body" idx="1"/>
          </p:nvPr>
        </p:nvSpPr>
        <p:spPr>
          <a:xfrm>
            <a:off x="809625" y="2500313"/>
            <a:ext cx="7958138" cy="3881437"/>
          </a:xfrm>
        </p:spPr>
        <p:txBody>
          <a:bodyPr/>
          <a:lstStyle/>
          <a:p>
            <a:pPr eaLnBrk="1" hangingPunct="1">
              <a:defRPr/>
            </a:pPr>
            <a:r>
              <a:rPr lang="tr-TR" sz="2000" dirty="0" smtClean="0">
                <a:solidFill>
                  <a:srgbClr val="000000"/>
                </a:solidFill>
              </a:rPr>
              <a:t>YGS’ye ister 2 yıllık bir bölüm (Meslek Lisesi öğrencilerin sınavsız geçişle geçtiği 2 yıllık bölümler hariç), isterse 4 yıllık bir bölüm isteyen herkes girmek zorundadır. Yetenek sınavlarıyla bir bölüm kazanmak isteyen, polis meslek yüksek okuluna ve astsubaylık meslek yüksek okullarına başvurmak isteyen adaylar da YGS’ye girmek zorundadırlar. Açıköğretim bölümlerine (2 veya 4 yıllık) girmek isteyen adaylar da YGS’ye girmek zorundadırlar.</a:t>
            </a:r>
          </a:p>
          <a:p>
            <a:pPr marL="0" indent="0" eaLnBrk="1" hangingPunct="1">
              <a:buFont typeface="Wingdings" pitchFamily="2" charset="2"/>
              <a:buNone/>
              <a:defRPr/>
            </a:pPr>
            <a:endParaRPr lang="tr-TR" sz="2000" b="1" dirty="0" smtClean="0">
              <a:solidFill>
                <a:srgbClr val="000000"/>
              </a:solidFill>
            </a:endParaRPr>
          </a:p>
          <a:p>
            <a:pPr marL="0" indent="0" eaLnBrk="1" hangingPunct="1">
              <a:buFont typeface="Wingdings" pitchFamily="2" charset="2"/>
              <a:buNone/>
              <a:defRPr/>
            </a:pPr>
            <a:r>
              <a:rPr lang="tr-TR" sz="2000" b="1" dirty="0" smtClean="0">
                <a:solidFill>
                  <a:srgbClr val="800000"/>
                </a:solidFill>
              </a:rPr>
              <a:t>Uyarı:</a:t>
            </a:r>
            <a:r>
              <a:rPr lang="tr-TR" sz="2000" dirty="0" smtClean="0">
                <a:solidFill>
                  <a:srgbClr val="800000"/>
                </a:solidFill>
              </a:rPr>
              <a:t> </a:t>
            </a:r>
            <a:r>
              <a:rPr lang="tr-TR" sz="2000" dirty="0" smtClean="0">
                <a:solidFill>
                  <a:srgbClr val="000000"/>
                </a:solidFill>
              </a:rPr>
              <a:t>Meslek Lisesi öğrencileri sınavsız geçişle kendi alanlarındaki 2 yıllık (Önlisans) bölümlere gitmek istiyorlarsa YGS’ye girmek zorunda değildirler. Sadece Ocak ayında YGS başvurusu sırasında yapılan ÖSYS’ye başvuru yapmaları yeterlidir.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z="3200" b="1" smtClean="0">
                <a:solidFill>
                  <a:srgbClr val="FF0000"/>
                </a:solidFill>
              </a:rPr>
              <a:t>YGS PUANLARI NERELERDE VE NASIL KULLANILACAK-1</a:t>
            </a:r>
            <a:endParaRPr lang="en-US" sz="3200" b="1" smtClean="0">
              <a:solidFill>
                <a:srgbClr val="FF0000"/>
              </a:solidFill>
            </a:endParaRPr>
          </a:p>
        </p:txBody>
      </p:sp>
      <p:sp>
        <p:nvSpPr>
          <p:cNvPr id="15363" name="Rectangle 3"/>
          <p:cNvSpPr>
            <a:spLocks noGrp="1" noChangeArrowheads="1"/>
          </p:cNvSpPr>
          <p:nvPr>
            <p:ph type="body" idx="1"/>
          </p:nvPr>
        </p:nvSpPr>
        <p:spPr>
          <a:xfrm>
            <a:off x="611188" y="2133600"/>
            <a:ext cx="8231187" cy="4652963"/>
          </a:xfrm>
        </p:spPr>
        <p:txBody>
          <a:bodyPr/>
          <a:lstStyle/>
          <a:p>
            <a:pPr marL="266700" lvl="1" indent="0" eaLnBrk="1" hangingPunct="1">
              <a:lnSpc>
                <a:spcPct val="80000"/>
              </a:lnSpc>
              <a:buFont typeface="Wingdings" pitchFamily="2" charset="2"/>
              <a:buNone/>
            </a:pPr>
            <a:endParaRPr lang="tr-TR" sz="400" b="1" smtClean="0">
              <a:solidFill>
                <a:srgbClr val="000000"/>
              </a:solidFill>
            </a:endParaRPr>
          </a:p>
          <a:p>
            <a:pPr marL="266700" lvl="1" indent="0" eaLnBrk="1" hangingPunct="1">
              <a:lnSpc>
                <a:spcPct val="80000"/>
              </a:lnSpc>
            </a:pPr>
            <a:r>
              <a:rPr lang="tr-TR" sz="1800" b="1" smtClean="0">
                <a:solidFill>
                  <a:srgbClr val="000000"/>
                </a:solidFill>
              </a:rPr>
              <a:t> 4 yıllık lisans</a:t>
            </a:r>
            <a:r>
              <a:rPr lang="tr-TR" sz="1800" smtClean="0">
                <a:solidFill>
                  <a:srgbClr val="000000"/>
                </a:solidFill>
              </a:rPr>
              <a:t> programlarının bir kısmına </a:t>
            </a:r>
          </a:p>
          <a:p>
            <a:pPr marL="266700" lvl="1" indent="0" eaLnBrk="1" hangingPunct="1">
              <a:lnSpc>
                <a:spcPct val="80000"/>
              </a:lnSpc>
            </a:pPr>
            <a:r>
              <a:rPr lang="tr-TR" sz="1800" b="1" smtClean="0">
                <a:solidFill>
                  <a:srgbClr val="000000"/>
                </a:solidFill>
              </a:rPr>
              <a:t> 2 yıllık önlisans</a:t>
            </a:r>
            <a:r>
              <a:rPr lang="tr-TR" sz="1800" smtClean="0">
                <a:solidFill>
                  <a:srgbClr val="000000"/>
                </a:solidFill>
              </a:rPr>
              <a:t> bölümlerinin tamamına</a:t>
            </a:r>
          </a:p>
          <a:p>
            <a:pPr marL="266700" lvl="1" indent="0" eaLnBrk="1" hangingPunct="1">
              <a:lnSpc>
                <a:spcPct val="80000"/>
              </a:lnSpc>
            </a:pPr>
            <a:r>
              <a:rPr lang="tr-TR" sz="1800" b="1" smtClean="0">
                <a:solidFill>
                  <a:srgbClr val="000000"/>
                </a:solidFill>
              </a:rPr>
              <a:t> Astsubay meslek yüksekokullarına</a:t>
            </a:r>
          </a:p>
          <a:p>
            <a:pPr marL="266700" lvl="1" indent="0" eaLnBrk="1" hangingPunct="1">
              <a:lnSpc>
                <a:spcPct val="80000"/>
              </a:lnSpc>
            </a:pPr>
            <a:r>
              <a:rPr lang="tr-TR" sz="1800" b="1" smtClean="0">
                <a:solidFill>
                  <a:srgbClr val="000000"/>
                </a:solidFill>
              </a:rPr>
              <a:t> Polis meslek yüksekokuluna</a:t>
            </a:r>
          </a:p>
          <a:p>
            <a:pPr marL="266700" lvl="1" indent="0" eaLnBrk="1" hangingPunct="1">
              <a:lnSpc>
                <a:spcPct val="80000"/>
              </a:lnSpc>
            </a:pPr>
            <a:r>
              <a:rPr lang="tr-TR" sz="1800" b="1" smtClean="0">
                <a:solidFill>
                  <a:srgbClr val="000000"/>
                </a:solidFill>
              </a:rPr>
              <a:t> Özel yetenek bölümlerine</a:t>
            </a:r>
            <a:r>
              <a:rPr lang="tr-TR" sz="1800" smtClean="0">
                <a:solidFill>
                  <a:srgbClr val="000000"/>
                </a:solidFill>
              </a:rPr>
              <a:t> YGS puanıyla başvurulacak.</a:t>
            </a:r>
          </a:p>
          <a:p>
            <a:pPr marL="266700" lvl="1" indent="0" eaLnBrk="1" hangingPunct="1">
              <a:lnSpc>
                <a:spcPct val="80000"/>
              </a:lnSpc>
              <a:buFont typeface="Wingdings" pitchFamily="2" charset="2"/>
              <a:buNone/>
            </a:pPr>
            <a:endParaRPr lang="tr-TR" sz="1800" smtClean="0">
              <a:solidFill>
                <a:srgbClr val="000000"/>
              </a:solidFill>
            </a:endParaRPr>
          </a:p>
          <a:p>
            <a:pPr marL="266700" lvl="1" indent="0" eaLnBrk="1" hangingPunct="1">
              <a:lnSpc>
                <a:spcPct val="80000"/>
              </a:lnSpc>
              <a:buFont typeface="Wingdings" pitchFamily="2" charset="2"/>
              <a:buNone/>
            </a:pPr>
            <a:r>
              <a:rPr lang="tr-TR" sz="1800" smtClean="0">
                <a:solidFill>
                  <a:srgbClr val="000000"/>
                </a:solidFill>
              </a:rPr>
              <a:t>YGS puanları 100-500 arasındaki ham puanlardan oluşacak. Bu ham puana okul puanınız eklendiğinde en fazla 560 olabilecek. Meslek ve öğretmen liseleri kendi alanlarını seçtikleri takdirde ek en fazla 30 puan kadar gelebilecek. Yani meslek ve öğretmen liselilerin toplam puanları en fazla 590 puan (500+60+30=590) olabilecek.</a:t>
            </a:r>
          </a:p>
          <a:p>
            <a:pPr marL="266700" lvl="1" indent="0" eaLnBrk="1" hangingPunct="1">
              <a:lnSpc>
                <a:spcPct val="80000"/>
              </a:lnSpc>
              <a:buFont typeface="Wingdings" pitchFamily="2" charset="2"/>
              <a:buNone/>
            </a:pPr>
            <a:endParaRPr lang="tr-TR" sz="1800" smtClean="0">
              <a:solidFill>
                <a:srgbClr val="000000"/>
              </a:solidFill>
            </a:endParaRPr>
          </a:p>
          <a:p>
            <a:pPr marL="266700" lvl="1" indent="0" eaLnBrk="1" hangingPunct="1">
              <a:lnSpc>
                <a:spcPct val="80000"/>
              </a:lnSpc>
              <a:buClr>
                <a:srgbClr val="FF0000"/>
              </a:buClr>
              <a:buSzPct val="100000"/>
              <a:buFont typeface="Wingdings" pitchFamily="2" charset="2"/>
              <a:buChar char="q"/>
            </a:pPr>
            <a:r>
              <a:rPr lang="tr-TR" sz="1800" smtClean="0">
                <a:solidFill>
                  <a:srgbClr val="000000"/>
                </a:solidFill>
              </a:rPr>
              <a:t>  </a:t>
            </a:r>
            <a:r>
              <a:rPr lang="tr-TR" sz="1800" smtClean="0">
                <a:solidFill>
                  <a:srgbClr val="0033CC"/>
                </a:solidFill>
              </a:rPr>
              <a:t>Meslek Yüksekokulu ön lisans</a:t>
            </a:r>
            <a:r>
              <a:rPr lang="tr-TR" sz="1800" smtClean="0">
                <a:solidFill>
                  <a:srgbClr val="000000"/>
                </a:solidFill>
              </a:rPr>
              <a:t> programlarını tercih edebilmek için - İlgili YGS Puan Türünde - </a:t>
            </a:r>
            <a:r>
              <a:rPr lang="tr-TR" sz="1800" b="1" smtClean="0">
                <a:solidFill>
                  <a:srgbClr val="FF3300"/>
                </a:solidFill>
              </a:rPr>
              <a:t>En az 140 puan</a:t>
            </a:r>
          </a:p>
          <a:p>
            <a:pPr marL="266700" lvl="1" indent="0" eaLnBrk="1" hangingPunct="1">
              <a:lnSpc>
                <a:spcPct val="80000"/>
              </a:lnSpc>
              <a:buClr>
                <a:srgbClr val="FF0000"/>
              </a:buClr>
              <a:buSzPct val="100000"/>
              <a:buFont typeface="Wingdings" pitchFamily="2" charset="2"/>
              <a:buNone/>
            </a:pPr>
            <a:endParaRPr lang="tr-TR" sz="1800" b="1" smtClean="0">
              <a:solidFill>
                <a:srgbClr val="FF3300"/>
              </a:solidFill>
            </a:endParaRPr>
          </a:p>
          <a:p>
            <a:pPr marL="266700" lvl="1" indent="0" eaLnBrk="1" hangingPunct="1">
              <a:lnSpc>
                <a:spcPct val="80000"/>
              </a:lnSpc>
              <a:buClr>
                <a:srgbClr val="FF0000"/>
              </a:buClr>
              <a:buSzPct val="100000"/>
              <a:buFont typeface="Wingdings" pitchFamily="2" charset="2"/>
              <a:buChar char="q"/>
            </a:pPr>
            <a:r>
              <a:rPr lang="tr-TR" sz="1800" smtClean="0">
                <a:solidFill>
                  <a:srgbClr val="000000"/>
                </a:solidFill>
              </a:rPr>
              <a:t> </a:t>
            </a:r>
            <a:r>
              <a:rPr lang="tr-TR" sz="1800" smtClean="0">
                <a:solidFill>
                  <a:srgbClr val="0033CC"/>
                </a:solidFill>
              </a:rPr>
              <a:t>Açık öğretim lisans (4 yıllık) ve ön lisans (2 yıllık)</a:t>
            </a:r>
            <a:r>
              <a:rPr lang="tr-TR" sz="1800" smtClean="0">
                <a:solidFill>
                  <a:srgbClr val="000000"/>
                </a:solidFill>
              </a:rPr>
              <a:t> programlarını tercih edebilmek için - İlgili YGS Puan Türünde - </a:t>
            </a:r>
            <a:r>
              <a:rPr lang="tr-TR" sz="1800" b="1" smtClean="0">
                <a:solidFill>
                  <a:srgbClr val="FF0000"/>
                </a:solidFill>
              </a:rPr>
              <a:t>En az 140 puan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3600" b="1" smtClean="0">
                <a:solidFill>
                  <a:srgbClr val="FF0000"/>
                </a:solidFill>
              </a:rPr>
              <a:t>YGS PUANLARI NERELERDE VE NASIL KULLANILACAK-2</a:t>
            </a:r>
          </a:p>
        </p:txBody>
      </p:sp>
      <p:sp>
        <p:nvSpPr>
          <p:cNvPr id="16387" name="Rectangle 3"/>
          <p:cNvSpPr>
            <a:spLocks noGrp="1" noChangeArrowheads="1"/>
          </p:cNvSpPr>
          <p:nvPr>
            <p:ph type="body" idx="1"/>
          </p:nvPr>
        </p:nvSpPr>
        <p:spPr>
          <a:xfrm>
            <a:off x="809625" y="2359025"/>
            <a:ext cx="7958138" cy="4383088"/>
          </a:xfrm>
        </p:spPr>
        <p:txBody>
          <a:bodyPr/>
          <a:lstStyle/>
          <a:p>
            <a:pPr marL="0" indent="0" eaLnBrk="1" hangingPunct="1">
              <a:lnSpc>
                <a:spcPct val="80000"/>
              </a:lnSpc>
              <a:buClr>
                <a:srgbClr val="FF0000"/>
              </a:buClr>
              <a:buFont typeface="Wingdings" pitchFamily="2" charset="2"/>
              <a:buChar char="q"/>
            </a:pPr>
            <a:r>
              <a:rPr lang="tr-TR" sz="1800" smtClean="0">
                <a:solidFill>
                  <a:srgbClr val="000000"/>
                </a:solidFill>
              </a:rPr>
              <a:t> </a:t>
            </a:r>
            <a:r>
              <a:rPr lang="tr-TR" sz="1800" smtClean="0">
                <a:solidFill>
                  <a:srgbClr val="0033CC"/>
                </a:solidFill>
              </a:rPr>
              <a:t>Özel yetenek gerektiren lisans</a:t>
            </a:r>
            <a:r>
              <a:rPr lang="tr-TR" sz="1800" smtClean="0">
                <a:solidFill>
                  <a:srgbClr val="000000"/>
                </a:solidFill>
              </a:rPr>
              <a:t> programlarına ön kayıt yaptırabilmek için - YGS Puan Türünde - </a:t>
            </a:r>
            <a:r>
              <a:rPr lang="tr-TR" sz="1800" b="1" smtClean="0">
                <a:solidFill>
                  <a:srgbClr val="FF0000"/>
                </a:solidFill>
              </a:rPr>
              <a:t>En az 140 puan </a:t>
            </a:r>
          </a:p>
          <a:p>
            <a:pPr marL="0" indent="0" eaLnBrk="1" hangingPunct="1">
              <a:lnSpc>
                <a:spcPct val="80000"/>
              </a:lnSpc>
              <a:buClr>
                <a:srgbClr val="FF0000"/>
              </a:buClr>
              <a:buFont typeface="Wingdings" pitchFamily="2" charset="2"/>
              <a:buNone/>
            </a:pPr>
            <a:endParaRPr lang="tr-TR" sz="1800" b="1" smtClean="0">
              <a:solidFill>
                <a:srgbClr val="FF0000"/>
              </a:solidFill>
            </a:endParaRPr>
          </a:p>
          <a:p>
            <a:pPr marL="0" indent="0" eaLnBrk="1" hangingPunct="1">
              <a:lnSpc>
                <a:spcPct val="80000"/>
              </a:lnSpc>
              <a:buClr>
                <a:srgbClr val="FF0000"/>
              </a:buClr>
              <a:buFont typeface="Wingdings" pitchFamily="2" charset="2"/>
              <a:buChar char="q"/>
            </a:pPr>
            <a:r>
              <a:rPr lang="tr-TR" sz="1800" smtClean="0">
                <a:solidFill>
                  <a:srgbClr val="FF0000"/>
                </a:solidFill>
              </a:rPr>
              <a:t> </a:t>
            </a:r>
            <a:r>
              <a:rPr lang="tr-TR" sz="1800" smtClean="0">
                <a:solidFill>
                  <a:srgbClr val="000000"/>
                </a:solidFill>
              </a:rPr>
              <a:t>Yerleştirmede </a:t>
            </a:r>
            <a:r>
              <a:rPr lang="tr-TR" sz="1800" smtClean="0">
                <a:solidFill>
                  <a:srgbClr val="0033CC"/>
                </a:solidFill>
              </a:rPr>
              <a:t>meslek lisesi</a:t>
            </a:r>
            <a:r>
              <a:rPr lang="tr-TR" sz="1800" smtClean="0">
                <a:solidFill>
                  <a:srgbClr val="000000"/>
                </a:solidFill>
              </a:rPr>
              <a:t> çıkışlı adaylara ek puan verilen </a:t>
            </a:r>
            <a:r>
              <a:rPr lang="tr-TR" sz="1800" smtClean="0">
                <a:solidFill>
                  <a:srgbClr val="0033CC"/>
                </a:solidFill>
              </a:rPr>
              <a:t>lisans programları</a:t>
            </a:r>
            <a:r>
              <a:rPr lang="tr-TR" sz="1800" smtClean="0">
                <a:solidFill>
                  <a:srgbClr val="000000"/>
                </a:solidFill>
              </a:rPr>
              <a:t> ile </a:t>
            </a:r>
            <a:r>
              <a:rPr lang="tr-TR" sz="1800" smtClean="0">
                <a:solidFill>
                  <a:schemeClr val="folHlink"/>
                </a:solidFill>
              </a:rPr>
              <a:t>Teknoloji, Sanat ve Tasarım, Turizm Fakülteleri</a:t>
            </a:r>
            <a:r>
              <a:rPr lang="tr-TR" sz="1800" smtClean="0">
                <a:solidFill>
                  <a:srgbClr val="000000"/>
                </a:solidFill>
              </a:rPr>
              <a:t> lisans programlarının </a:t>
            </a:r>
            <a:r>
              <a:rPr lang="tr-TR" sz="1800" smtClean="0">
                <a:solidFill>
                  <a:srgbClr val="0033CC"/>
                </a:solidFill>
              </a:rPr>
              <a:t>M.T.O.K.</a:t>
            </a:r>
            <a:r>
              <a:rPr lang="tr-TR" sz="1800" smtClean="0">
                <a:solidFill>
                  <a:srgbClr val="000000"/>
                </a:solidFill>
              </a:rPr>
              <a:t> kontenjanlarını tercih edebilmek için - İlgili YGS/LYS Puan Türünde - </a:t>
            </a:r>
            <a:r>
              <a:rPr lang="tr-TR" sz="1800" b="1" smtClean="0">
                <a:solidFill>
                  <a:srgbClr val="FF0000"/>
                </a:solidFill>
              </a:rPr>
              <a:t>En az 180 puan</a:t>
            </a:r>
          </a:p>
          <a:p>
            <a:pPr marL="0" indent="0" eaLnBrk="1" hangingPunct="1">
              <a:lnSpc>
                <a:spcPct val="80000"/>
              </a:lnSpc>
              <a:buClr>
                <a:srgbClr val="FF0000"/>
              </a:buClr>
              <a:buFont typeface="Wingdings" pitchFamily="2" charset="2"/>
              <a:buNone/>
            </a:pPr>
            <a:endParaRPr lang="tr-TR" sz="1800" b="1" smtClean="0">
              <a:solidFill>
                <a:srgbClr val="FF0000"/>
              </a:solidFill>
            </a:endParaRPr>
          </a:p>
          <a:p>
            <a:pPr marL="0" indent="0" eaLnBrk="1" hangingPunct="1">
              <a:lnSpc>
                <a:spcPct val="80000"/>
              </a:lnSpc>
              <a:buClr>
                <a:srgbClr val="FF0000"/>
              </a:buClr>
              <a:buFont typeface="Wingdings" pitchFamily="2" charset="2"/>
              <a:buChar char="q"/>
            </a:pPr>
            <a:r>
              <a:rPr lang="tr-TR" sz="1800" smtClean="0">
                <a:solidFill>
                  <a:srgbClr val="000000"/>
                </a:solidFill>
              </a:rPr>
              <a:t> Yerleştirmede meslek lisesi çıkışlı adaylara ek puan verilen programlar dışındaki lisans programlarını tercih edebilmek için - İlgili LYS puan türünde -</a:t>
            </a:r>
            <a:r>
              <a:rPr lang="tr-TR" sz="1800" b="1" smtClean="0">
                <a:solidFill>
                  <a:srgbClr val="000000"/>
                </a:solidFill>
              </a:rPr>
              <a:t> </a:t>
            </a:r>
            <a:r>
              <a:rPr lang="tr-TR" sz="1800" b="1" smtClean="0">
                <a:solidFill>
                  <a:srgbClr val="FF0000"/>
                </a:solidFill>
              </a:rPr>
              <a:t>En az 180 puan</a:t>
            </a:r>
          </a:p>
          <a:p>
            <a:pPr marL="0" indent="0" eaLnBrk="1" hangingPunct="1">
              <a:lnSpc>
                <a:spcPct val="80000"/>
              </a:lnSpc>
              <a:buClr>
                <a:srgbClr val="FF0000"/>
              </a:buClr>
              <a:buFont typeface="Wingdings" pitchFamily="2" charset="2"/>
              <a:buNone/>
            </a:pPr>
            <a:endParaRPr lang="tr-TR" sz="1800" smtClean="0">
              <a:solidFill>
                <a:srgbClr val="FF0000"/>
              </a:solidFill>
            </a:endParaRPr>
          </a:p>
          <a:p>
            <a:pPr marL="0" indent="0" eaLnBrk="1" hangingPunct="1">
              <a:lnSpc>
                <a:spcPct val="80000"/>
              </a:lnSpc>
              <a:buClr>
                <a:srgbClr val="FF0000"/>
              </a:buClr>
              <a:buFont typeface="Wingdings" pitchFamily="2" charset="2"/>
              <a:buChar char="q"/>
            </a:pPr>
            <a:r>
              <a:rPr lang="tr-TR" sz="1800" smtClean="0">
                <a:solidFill>
                  <a:srgbClr val="FF0000"/>
                </a:solidFill>
              </a:rPr>
              <a:t> </a:t>
            </a:r>
            <a:r>
              <a:rPr lang="tr-TR" sz="1800" smtClean="0">
                <a:solidFill>
                  <a:srgbClr val="0033CC"/>
                </a:solidFill>
              </a:rPr>
              <a:t>Polis meslek yüksek okulu için</a:t>
            </a:r>
            <a:r>
              <a:rPr lang="tr-TR" sz="1800" smtClean="0">
                <a:solidFill>
                  <a:srgbClr val="000000"/>
                </a:solidFill>
              </a:rPr>
              <a:t> – YGS puan türlerinin herhangi birinde - </a:t>
            </a:r>
            <a:r>
              <a:rPr lang="tr-TR" sz="1800" b="1" smtClean="0">
                <a:solidFill>
                  <a:srgbClr val="FF0000"/>
                </a:solidFill>
              </a:rPr>
              <a:t>En az 260 ham puan</a:t>
            </a:r>
            <a:r>
              <a:rPr lang="tr-TR" sz="1800" b="1" smtClean="0">
                <a:solidFill>
                  <a:srgbClr val="000000"/>
                </a:solidFill>
              </a:rPr>
              <a:t> </a:t>
            </a:r>
            <a:r>
              <a:rPr lang="tr-TR" sz="1800" smtClean="0">
                <a:solidFill>
                  <a:srgbClr val="000000"/>
                </a:solidFill>
              </a:rPr>
              <a:t>(Bu taban puan 2012 içindir. İlk açıklandığında ise 270 puandı)</a:t>
            </a:r>
          </a:p>
          <a:p>
            <a:pPr marL="0" indent="0" eaLnBrk="1" hangingPunct="1">
              <a:lnSpc>
                <a:spcPct val="80000"/>
              </a:lnSpc>
              <a:buFont typeface="Wingdings" pitchFamily="2" charset="2"/>
              <a:buNone/>
            </a:pPr>
            <a:endParaRPr lang="tr-TR" sz="1800" b="1" smtClean="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z="3200" b="1" smtClean="0">
                <a:solidFill>
                  <a:srgbClr val="FF0000"/>
                </a:solidFill>
              </a:rPr>
              <a:t>YGS TESTLERİNİN </a:t>
            </a:r>
            <a:r>
              <a:rPr lang="tr-TR" sz="3200" b="1" u="sng" smtClean="0">
                <a:solidFill>
                  <a:srgbClr val="FF0000"/>
                </a:solidFill>
              </a:rPr>
              <a:t>LYS PUANLARINA</a:t>
            </a:r>
            <a:r>
              <a:rPr lang="tr-TR" sz="3200" b="1" smtClean="0">
                <a:solidFill>
                  <a:srgbClr val="FF0000"/>
                </a:solidFill>
              </a:rPr>
              <a:t> KATKISI NE KADAR-1</a:t>
            </a:r>
            <a:r>
              <a:rPr lang="tr-TR" sz="4000" smtClean="0"/>
              <a:t> </a:t>
            </a:r>
          </a:p>
        </p:txBody>
      </p:sp>
      <p:sp>
        <p:nvSpPr>
          <p:cNvPr id="17411" name="Rectangle 3"/>
          <p:cNvSpPr>
            <a:spLocks noGrp="1" noChangeArrowheads="1"/>
          </p:cNvSpPr>
          <p:nvPr>
            <p:ph type="body" idx="1"/>
          </p:nvPr>
        </p:nvSpPr>
        <p:spPr>
          <a:xfrm>
            <a:off x="684213" y="2349500"/>
            <a:ext cx="7958137" cy="4248150"/>
          </a:xfrm>
        </p:spPr>
        <p:txBody>
          <a:bodyPr/>
          <a:lstStyle/>
          <a:p>
            <a:pPr eaLnBrk="1" hangingPunct="1">
              <a:lnSpc>
                <a:spcPct val="80000"/>
              </a:lnSpc>
            </a:pPr>
            <a:r>
              <a:rPr lang="tr-TR" sz="2000" smtClean="0">
                <a:solidFill>
                  <a:srgbClr val="000000"/>
                </a:solidFill>
              </a:rPr>
              <a:t>YGS’deki testlerin LYS puan türlerinin hesaplanmasına </a:t>
            </a:r>
            <a:r>
              <a:rPr lang="tr-TR" sz="2000" b="1" smtClean="0">
                <a:solidFill>
                  <a:srgbClr val="0033CC"/>
                </a:solidFill>
              </a:rPr>
              <a:t>etkisi en fazla %40 (</a:t>
            </a:r>
            <a:r>
              <a:rPr lang="tr-TR" sz="2000" b="1" smtClean="0">
                <a:solidFill>
                  <a:schemeClr val="folHlink"/>
                </a:solidFill>
              </a:rPr>
              <a:t>*</a:t>
            </a:r>
            <a:r>
              <a:rPr lang="tr-TR" sz="2000" b="1" smtClean="0">
                <a:solidFill>
                  <a:srgbClr val="0033CC"/>
                </a:solidFill>
              </a:rPr>
              <a:t>160 puan)</a:t>
            </a:r>
            <a:r>
              <a:rPr lang="tr-TR" sz="2000" smtClean="0">
                <a:solidFill>
                  <a:srgbClr val="000000"/>
                </a:solidFill>
              </a:rPr>
              <a:t> olmaktadır. Yani YGS testlerinin MF, TM ve TS puan türlerinin her birine katkısı en fazla %40 dır. </a:t>
            </a:r>
          </a:p>
          <a:p>
            <a:pPr eaLnBrk="1" hangingPunct="1">
              <a:lnSpc>
                <a:spcPct val="80000"/>
              </a:lnSpc>
              <a:buFont typeface="Wingdings" pitchFamily="2" charset="2"/>
              <a:buNone/>
            </a:pPr>
            <a:endParaRPr lang="tr-TR" sz="2000" smtClean="0">
              <a:solidFill>
                <a:srgbClr val="000000"/>
              </a:solidFill>
            </a:endParaRPr>
          </a:p>
          <a:p>
            <a:pPr eaLnBrk="1" hangingPunct="1">
              <a:lnSpc>
                <a:spcPct val="80000"/>
              </a:lnSpc>
              <a:buFont typeface="Wingdings" pitchFamily="2" charset="2"/>
              <a:buNone/>
            </a:pPr>
            <a:r>
              <a:rPr lang="tr-TR" sz="2000" b="1" smtClean="0"/>
              <a:t>	</a:t>
            </a:r>
            <a:r>
              <a:rPr lang="tr-TR" sz="2000" b="1" smtClean="0">
                <a:solidFill>
                  <a:schemeClr val="folHlink"/>
                </a:solidFill>
              </a:rPr>
              <a:t>* Uyarı:</a:t>
            </a:r>
            <a:r>
              <a:rPr lang="tr-TR" sz="2000" b="1" smtClean="0">
                <a:solidFill>
                  <a:srgbClr val="000000"/>
                </a:solidFill>
              </a:rPr>
              <a:t> </a:t>
            </a:r>
            <a:r>
              <a:rPr lang="tr-TR" sz="1800" smtClean="0">
                <a:solidFill>
                  <a:srgbClr val="000000"/>
                </a:solidFill>
              </a:rPr>
              <a:t>LYS Ham Puanları 100-500 puan arasında değişmektedir (Okul puanı da bu ham puanın üstüne eklenerek yerleştirme puanları ortaya çıkmaktadır). Bu ham puanın 160 puanı (yani YGS’nin %40 lık etkisi) YGS’den gelebilmektedir. YGS’den LYS puan türlerine katkı olarak alınacak bu 160 puan YGS testlerinden alınabilecek en yüksek katkıdır (yani %40 lık etkidir). Bu 160 puanının (yani %40 lık etkinin) alınabilmesi için YGS’de yer alan tüm soruları doğru yapmanız gerekmektedir. Diğer kalan 240 ham puan ise LYS testlerinden alınabilmektedir. </a:t>
            </a:r>
          </a:p>
          <a:p>
            <a:pPr eaLnBrk="1" hangingPunct="1">
              <a:lnSpc>
                <a:spcPct val="80000"/>
              </a:lnSpc>
              <a:buFont typeface="Wingdings" pitchFamily="2" charset="2"/>
              <a:buNone/>
            </a:pPr>
            <a:endParaRPr lang="tr-TR" sz="1800" smtClean="0">
              <a:solidFill>
                <a:srgbClr val="000000"/>
              </a:solidFill>
            </a:endParaRPr>
          </a:p>
          <a:p>
            <a:pPr eaLnBrk="1" hangingPunct="1">
              <a:lnSpc>
                <a:spcPct val="80000"/>
              </a:lnSpc>
              <a:buFont typeface="Wingdings" pitchFamily="2" charset="2"/>
              <a:buNone/>
            </a:pPr>
            <a:r>
              <a:rPr lang="tr-TR" sz="1800" smtClean="0">
                <a:solidFill>
                  <a:srgbClr val="000000"/>
                </a:solidFill>
              </a:rPr>
              <a:t>	Şimdi YGS testlerinin LYS’deki puan türlerinden biri olan </a:t>
            </a:r>
            <a:r>
              <a:rPr lang="tr-TR" sz="1800" b="1" smtClean="0">
                <a:solidFill>
                  <a:srgbClr val="000000"/>
                </a:solidFill>
              </a:rPr>
              <a:t>MF–1</a:t>
            </a:r>
            <a:r>
              <a:rPr lang="tr-TR" sz="1800" smtClean="0">
                <a:solidFill>
                  <a:srgbClr val="000000"/>
                </a:solidFill>
              </a:rPr>
              <a:t> puan türüne getirdiği %40 lık etkiyi bir örnek göstererek açıklayalım.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z="3200" b="1" smtClean="0">
                <a:solidFill>
                  <a:srgbClr val="FF0000"/>
                </a:solidFill>
              </a:rPr>
              <a:t>YGS TESTLERİNİN </a:t>
            </a:r>
            <a:r>
              <a:rPr lang="tr-TR" sz="3200" b="1" u="sng" smtClean="0">
                <a:solidFill>
                  <a:srgbClr val="FF0000"/>
                </a:solidFill>
              </a:rPr>
              <a:t>LYS PUANLARINA</a:t>
            </a:r>
            <a:r>
              <a:rPr lang="tr-TR" sz="3200" b="1" smtClean="0">
                <a:solidFill>
                  <a:srgbClr val="FF0000"/>
                </a:solidFill>
              </a:rPr>
              <a:t> KATKISI NE KADAR-2</a:t>
            </a:r>
          </a:p>
        </p:txBody>
      </p:sp>
      <p:sp>
        <p:nvSpPr>
          <p:cNvPr id="18435" name="Rectangle 3"/>
          <p:cNvSpPr>
            <a:spLocks noGrp="1" noChangeArrowheads="1"/>
          </p:cNvSpPr>
          <p:nvPr>
            <p:ph type="body" idx="1"/>
          </p:nvPr>
        </p:nvSpPr>
        <p:spPr>
          <a:xfrm>
            <a:off x="809625" y="2214563"/>
            <a:ext cx="7958138" cy="4643437"/>
          </a:xfrm>
        </p:spPr>
        <p:txBody>
          <a:bodyPr/>
          <a:lstStyle/>
          <a:p>
            <a:pPr eaLnBrk="1" hangingPunct="1">
              <a:lnSpc>
                <a:spcPct val="80000"/>
              </a:lnSpc>
            </a:pPr>
            <a:r>
              <a:rPr lang="tr-TR" sz="1900" b="1" smtClean="0">
                <a:solidFill>
                  <a:srgbClr val="FF0000"/>
                </a:solidFill>
              </a:rPr>
              <a:t>MF–1 Puan türünü</a:t>
            </a:r>
            <a:r>
              <a:rPr lang="tr-TR" sz="1900" b="1" smtClean="0">
                <a:solidFill>
                  <a:srgbClr val="000000"/>
                </a:solidFill>
              </a:rPr>
              <a:t> oluşturan testlerin etkileri şöyledir: </a:t>
            </a:r>
            <a:r>
              <a:rPr lang="tr-TR" sz="1900" smtClean="0">
                <a:solidFill>
                  <a:srgbClr val="000000"/>
                </a:solidFill>
              </a:rPr>
              <a:t>Türkçe yüzde 11, Temel Matematik yüzde 16, Sosyal yüzde 5, Fen yüzde 8, Matematik yüzde 26, Geometri yüzde 13, Fizik yüzde 10, Kimya yüzde 6 ve Biyoloji yüzde 5. </a:t>
            </a:r>
          </a:p>
          <a:p>
            <a:pPr eaLnBrk="1" hangingPunct="1">
              <a:lnSpc>
                <a:spcPct val="80000"/>
              </a:lnSpc>
              <a:buFont typeface="Wingdings" pitchFamily="2" charset="2"/>
              <a:buNone/>
            </a:pPr>
            <a:endParaRPr lang="tr-TR" sz="1200" smtClean="0">
              <a:solidFill>
                <a:srgbClr val="000000"/>
              </a:solidFill>
            </a:endParaRPr>
          </a:p>
          <a:p>
            <a:pPr eaLnBrk="1" hangingPunct="1">
              <a:lnSpc>
                <a:spcPct val="80000"/>
              </a:lnSpc>
              <a:buFont typeface="Wingdings" pitchFamily="2" charset="2"/>
              <a:buNone/>
            </a:pPr>
            <a:r>
              <a:rPr lang="tr-TR" sz="1600" b="1" smtClean="0">
                <a:solidFill>
                  <a:srgbClr val="000000"/>
                </a:solidFill>
              </a:rPr>
              <a:t>Bu etkideki YGS Testlerinin dağılımı ve etkileri şöyledir:</a:t>
            </a:r>
          </a:p>
          <a:p>
            <a:pPr eaLnBrk="1" hangingPunct="1">
              <a:lnSpc>
                <a:spcPct val="80000"/>
              </a:lnSpc>
              <a:buFont typeface="Wingdings" pitchFamily="2" charset="2"/>
              <a:buNone/>
            </a:pPr>
            <a:r>
              <a:rPr lang="tr-TR" sz="2000" smtClean="0">
                <a:solidFill>
                  <a:srgbClr val="000000"/>
                </a:solidFill>
              </a:rPr>
              <a:t>	</a:t>
            </a:r>
            <a:r>
              <a:rPr lang="tr-TR" sz="1900" smtClean="0">
                <a:solidFill>
                  <a:srgbClr val="000000"/>
                </a:solidFill>
              </a:rPr>
              <a:t>Türkçe </a:t>
            </a:r>
            <a:r>
              <a:rPr lang="tr-TR" sz="1900" b="1" smtClean="0">
                <a:solidFill>
                  <a:srgbClr val="000000"/>
                </a:solidFill>
              </a:rPr>
              <a:t>%11</a:t>
            </a:r>
            <a:r>
              <a:rPr lang="tr-TR" sz="1900" smtClean="0">
                <a:solidFill>
                  <a:srgbClr val="000000"/>
                </a:solidFill>
              </a:rPr>
              <a:t> (YGS’de yer alan 40 Türkçe) </a:t>
            </a:r>
          </a:p>
          <a:p>
            <a:pPr eaLnBrk="1" hangingPunct="1">
              <a:lnSpc>
                <a:spcPct val="80000"/>
              </a:lnSpc>
              <a:buFont typeface="Wingdings" pitchFamily="2" charset="2"/>
              <a:buNone/>
            </a:pPr>
            <a:r>
              <a:rPr lang="tr-TR" sz="1900" smtClean="0">
                <a:solidFill>
                  <a:srgbClr val="000000"/>
                </a:solidFill>
              </a:rPr>
              <a:t>	Temel Matematik </a:t>
            </a:r>
            <a:r>
              <a:rPr lang="tr-TR" sz="1900" b="1" smtClean="0">
                <a:solidFill>
                  <a:srgbClr val="000000"/>
                </a:solidFill>
              </a:rPr>
              <a:t>%16</a:t>
            </a:r>
            <a:r>
              <a:rPr lang="tr-TR" sz="1900" smtClean="0">
                <a:solidFill>
                  <a:srgbClr val="000000"/>
                </a:solidFill>
              </a:rPr>
              <a:t> (YGS'de yer alan 40 Mat–1)</a:t>
            </a:r>
          </a:p>
          <a:p>
            <a:pPr eaLnBrk="1" hangingPunct="1">
              <a:lnSpc>
                <a:spcPct val="80000"/>
              </a:lnSpc>
              <a:buFont typeface="Wingdings" pitchFamily="2" charset="2"/>
              <a:buNone/>
            </a:pPr>
            <a:r>
              <a:rPr lang="tr-TR" sz="1900" smtClean="0">
                <a:solidFill>
                  <a:srgbClr val="000000"/>
                </a:solidFill>
              </a:rPr>
              <a:t>	Sosyal </a:t>
            </a:r>
            <a:r>
              <a:rPr lang="tr-TR" sz="1900" b="1" smtClean="0">
                <a:solidFill>
                  <a:srgbClr val="000000"/>
                </a:solidFill>
              </a:rPr>
              <a:t>%5</a:t>
            </a:r>
            <a:r>
              <a:rPr lang="tr-TR" sz="1900" smtClean="0">
                <a:solidFill>
                  <a:srgbClr val="000000"/>
                </a:solidFill>
              </a:rPr>
              <a:t> (YGS'de yer alan 40 Sosyal)</a:t>
            </a:r>
          </a:p>
          <a:p>
            <a:pPr eaLnBrk="1" hangingPunct="1">
              <a:lnSpc>
                <a:spcPct val="80000"/>
              </a:lnSpc>
              <a:buFont typeface="Wingdings" pitchFamily="2" charset="2"/>
              <a:buNone/>
            </a:pPr>
            <a:r>
              <a:rPr lang="tr-TR" sz="1900" smtClean="0">
                <a:solidFill>
                  <a:srgbClr val="000000"/>
                </a:solidFill>
              </a:rPr>
              <a:t>	Fen </a:t>
            </a:r>
            <a:r>
              <a:rPr lang="tr-TR" sz="1900" b="1" smtClean="0">
                <a:solidFill>
                  <a:srgbClr val="000000"/>
                </a:solidFill>
              </a:rPr>
              <a:t>%8</a:t>
            </a:r>
            <a:r>
              <a:rPr lang="tr-TR" sz="1900" smtClean="0">
                <a:solidFill>
                  <a:srgbClr val="000000"/>
                </a:solidFill>
              </a:rPr>
              <a:t> (YGS'de yer alan 40 Fen)</a:t>
            </a:r>
          </a:p>
          <a:p>
            <a:pPr eaLnBrk="1" hangingPunct="1">
              <a:lnSpc>
                <a:spcPct val="80000"/>
              </a:lnSpc>
              <a:buFont typeface="Wingdings" pitchFamily="2" charset="2"/>
              <a:buNone/>
            </a:pPr>
            <a:endParaRPr lang="tr-TR" sz="1200" smtClean="0">
              <a:solidFill>
                <a:srgbClr val="000000"/>
              </a:solidFill>
            </a:endParaRPr>
          </a:p>
          <a:p>
            <a:pPr eaLnBrk="1" hangingPunct="1">
              <a:lnSpc>
                <a:spcPct val="80000"/>
              </a:lnSpc>
              <a:buFont typeface="Wingdings" pitchFamily="2" charset="2"/>
              <a:buNone/>
            </a:pPr>
            <a:r>
              <a:rPr lang="tr-TR" sz="2000" smtClean="0">
                <a:solidFill>
                  <a:srgbClr val="000000"/>
                </a:solidFill>
              </a:rPr>
              <a:t>	11+16+5+8= %40</a:t>
            </a:r>
          </a:p>
          <a:p>
            <a:pPr eaLnBrk="1" hangingPunct="1">
              <a:lnSpc>
                <a:spcPct val="80000"/>
              </a:lnSpc>
              <a:buFont typeface="Wingdings" pitchFamily="2" charset="2"/>
              <a:buNone/>
            </a:pPr>
            <a:endParaRPr lang="tr-TR" sz="1200" smtClean="0">
              <a:solidFill>
                <a:srgbClr val="000000"/>
              </a:solidFill>
            </a:endParaRPr>
          </a:p>
          <a:p>
            <a:pPr eaLnBrk="1" hangingPunct="1">
              <a:lnSpc>
                <a:spcPct val="80000"/>
              </a:lnSpc>
              <a:buFont typeface="Wingdings" pitchFamily="2" charset="2"/>
              <a:buNone/>
            </a:pPr>
            <a:r>
              <a:rPr lang="tr-TR" sz="2000" smtClean="0"/>
              <a:t>	Toplamda ortaya çıkan</a:t>
            </a:r>
            <a:r>
              <a:rPr lang="tr-TR" sz="1900" smtClean="0">
                <a:solidFill>
                  <a:srgbClr val="000000"/>
                </a:solidFill>
              </a:rPr>
              <a:t> bu %40 lık etki (yani 160 puan) YGS testlerinin getirebileceği en fazla etkidir. Bu %40 lık etkinin tamamını ancak YGS’deki tüm soruları doğru yapan alabilir. Yani siz YGS’deki soruları yaptıkça %40 lık etkiden (160 puandan) pay almaktasınız.</a:t>
            </a:r>
            <a:r>
              <a:rPr lang="tr-TR" sz="190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sz="3200" b="1" smtClean="0">
                <a:solidFill>
                  <a:srgbClr val="FF0000"/>
                </a:solidFill>
              </a:rPr>
              <a:t>YGS TESTLERİNİN </a:t>
            </a:r>
            <a:r>
              <a:rPr lang="tr-TR" sz="3200" b="1" u="sng" smtClean="0">
                <a:solidFill>
                  <a:srgbClr val="FF0000"/>
                </a:solidFill>
              </a:rPr>
              <a:t>LYS PUANLARINA</a:t>
            </a:r>
            <a:r>
              <a:rPr lang="tr-TR" sz="3200" b="1" smtClean="0">
                <a:solidFill>
                  <a:srgbClr val="FF0000"/>
                </a:solidFill>
              </a:rPr>
              <a:t> KATKISI NE KADAR-3</a:t>
            </a:r>
          </a:p>
        </p:txBody>
      </p:sp>
      <p:sp>
        <p:nvSpPr>
          <p:cNvPr id="19459" name="Rectangle 3"/>
          <p:cNvSpPr>
            <a:spLocks noGrp="1" noChangeArrowheads="1"/>
          </p:cNvSpPr>
          <p:nvPr>
            <p:ph type="body" idx="1"/>
          </p:nvPr>
        </p:nvSpPr>
        <p:spPr>
          <a:xfrm>
            <a:off x="827088" y="2349500"/>
            <a:ext cx="7958137" cy="4464050"/>
          </a:xfrm>
        </p:spPr>
        <p:txBody>
          <a:bodyPr/>
          <a:lstStyle/>
          <a:p>
            <a:pPr eaLnBrk="1" hangingPunct="1">
              <a:lnSpc>
                <a:spcPct val="80000"/>
              </a:lnSpc>
            </a:pPr>
            <a:r>
              <a:rPr lang="tr-TR" sz="1800" smtClean="0">
                <a:solidFill>
                  <a:srgbClr val="0033CC"/>
                </a:solidFill>
              </a:rPr>
              <a:t>Bu pay alma olayını bir örnekle açıklayalım:</a:t>
            </a:r>
            <a:r>
              <a:rPr lang="tr-TR" sz="1800" smtClean="0">
                <a:solidFill>
                  <a:srgbClr val="000000"/>
                </a:solidFill>
              </a:rPr>
              <a:t> bir öğrenci YGS’deki Türkçe testinden (40 soru var) 20 soru yaparsa MF–1 puan türüne (YGS Türkçe testinin en fazla katkısı MF-1 puan türünde %11’dir) göre %5,5 lık bir katkıyı almış demektir. Aynı şekilde Temel Matematikten (40 soru var) 20 soru yaparsa MF–1 puan türüne (YGS Temel Matematik testinin en fazla katkısı MF-1 puan türünde %16’dir) göre %8 lik bir katkıyı almış olur.</a:t>
            </a:r>
          </a:p>
          <a:p>
            <a:pPr eaLnBrk="1" hangingPunct="1">
              <a:lnSpc>
                <a:spcPct val="80000"/>
              </a:lnSpc>
              <a:buFont typeface="Wingdings" pitchFamily="2" charset="2"/>
              <a:buNone/>
            </a:pPr>
            <a:endParaRPr lang="tr-TR" sz="800" smtClean="0">
              <a:solidFill>
                <a:srgbClr val="000000"/>
              </a:solidFill>
            </a:endParaRPr>
          </a:p>
          <a:p>
            <a:pPr eaLnBrk="1" hangingPunct="1">
              <a:lnSpc>
                <a:spcPct val="80000"/>
              </a:lnSpc>
              <a:buFont typeface="Wingdings" pitchFamily="2" charset="2"/>
              <a:buNone/>
            </a:pPr>
            <a:r>
              <a:rPr lang="tr-TR" sz="1800" smtClean="0">
                <a:solidFill>
                  <a:srgbClr val="000000"/>
                </a:solidFill>
              </a:rPr>
              <a:t>	Bu örnekten anlaşılacağı üzere siz YGS’deki testlerde soruları yaptığınız oranda bu %40 lık dilimden pay alıyorsunuz.</a:t>
            </a:r>
          </a:p>
          <a:p>
            <a:pPr eaLnBrk="1" hangingPunct="1">
              <a:lnSpc>
                <a:spcPct val="80000"/>
              </a:lnSpc>
              <a:buFont typeface="Wingdings" pitchFamily="2" charset="2"/>
              <a:buNone/>
            </a:pPr>
            <a:endParaRPr lang="tr-TR" sz="800" b="1" smtClean="0">
              <a:solidFill>
                <a:srgbClr val="000000"/>
              </a:solidFill>
            </a:endParaRPr>
          </a:p>
          <a:p>
            <a:pPr eaLnBrk="1" hangingPunct="1">
              <a:lnSpc>
                <a:spcPct val="80000"/>
              </a:lnSpc>
              <a:buFont typeface="Wingdings" pitchFamily="2" charset="2"/>
              <a:buNone/>
            </a:pPr>
            <a:r>
              <a:rPr lang="tr-TR" sz="1800" b="1" smtClean="0">
                <a:solidFill>
                  <a:srgbClr val="000000"/>
                </a:solidFill>
              </a:rPr>
              <a:t>	</a:t>
            </a:r>
            <a:r>
              <a:rPr lang="tr-TR" sz="1800" b="1" smtClean="0">
                <a:solidFill>
                  <a:srgbClr val="FF0000"/>
                </a:solidFill>
              </a:rPr>
              <a:t>Önemli:</a:t>
            </a:r>
            <a:r>
              <a:rPr lang="tr-TR" sz="1800" smtClean="0">
                <a:solidFill>
                  <a:srgbClr val="000000"/>
                </a:solidFill>
              </a:rPr>
              <a:t> LYS’de MF, TM ve TS olmak üzere 3 farklı LYS puan türü vardır. YGS testlerinin %40 etkisindeki testlerin katkıları puan türlerine göre değişmektedir. </a:t>
            </a:r>
            <a:r>
              <a:rPr lang="tr-TR" sz="1800" b="1" smtClean="0">
                <a:solidFill>
                  <a:srgbClr val="000000"/>
                </a:solidFill>
              </a:rPr>
              <a:t>Mesela;</a:t>
            </a:r>
            <a:r>
              <a:rPr lang="tr-TR" sz="1800" smtClean="0">
                <a:solidFill>
                  <a:srgbClr val="000000"/>
                </a:solidFill>
              </a:rPr>
              <a:t> MF–1 puan türünde YGS Türkçe testinin katkısı %11 idi. TM–3 puan türünde YGS Türkçe testinin katkısı %15, TS–2 puan türünde YGS Türkçe testinin katkısı %18’dir. Yani YGS’de yer alan testlerin LYS puan türlerine katkısı puan türüne göre değişmektedir. </a:t>
            </a:r>
            <a:endParaRPr lang="tr-TR" sz="800" smtClean="0">
              <a:solidFill>
                <a:srgbClr val="000000"/>
              </a:solidFill>
            </a:endParaRPr>
          </a:p>
          <a:p>
            <a:pPr eaLnBrk="1" hangingPunct="1">
              <a:lnSpc>
                <a:spcPct val="80000"/>
              </a:lnSpc>
              <a:buFont typeface="Wingdings" pitchFamily="2" charset="2"/>
              <a:buNone/>
            </a:pPr>
            <a:endParaRPr lang="tr-TR" sz="800" smtClean="0">
              <a:solidFill>
                <a:srgbClr val="000000"/>
              </a:solidFill>
            </a:endParaRPr>
          </a:p>
          <a:p>
            <a:pPr eaLnBrk="1" hangingPunct="1">
              <a:lnSpc>
                <a:spcPct val="80000"/>
              </a:lnSpc>
              <a:buFont typeface="Wingdings" pitchFamily="2" charset="2"/>
              <a:buNone/>
            </a:pPr>
            <a:r>
              <a:rPr lang="tr-TR" sz="2000" b="1" smtClean="0">
                <a:solidFill>
                  <a:schemeClr val="folHlink"/>
                </a:solidFill>
              </a:rPr>
              <a:t>	Not:</a:t>
            </a:r>
            <a:r>
              <a:rPr lang="tr-TR" sz="2000" smtClean="0">
                <a:solidFill>
                  <a:srgbClr val="000000"/>
                </a:solidFill>
              </a:rPr>
              <a:t> YGS testlerinin diğer LYS puan türlerine katkıları 32, 33, 34 ve 35. slaytlarda ayrıntılı olarak tablo halinde gösterilmiştir.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22"/>
          <p:cNvSpPr>
            <a:spLocks noGrp="1" noChangeArrowheads="1"/>
          </p:cNvSpPr>
          <p:nvPr>
            <p:ph type="title"/>
          </p:nvPr>
        </p:nvSpPr>
        <p:spPr/>
        <p:txBody>
          <a:bodyPr/>
          <a:lstStyle/>
          <a:p>
            <a:pPr eaLnBrk="1" hangingPunct="1"/>
            <a:r>
              <a:rPr lang="tr-TR" sz="3000" b="1" smtClean="0">
                <a:solidFill>
                  <a:srgbClr val="FF0000"/>
                </a:solidFill>
              </a:rPr>
              <a:t>YGS PUAN TÜRLERİ VE TESTLERİN PUAN TÜRLERİNE GÖRE KATKILARI</a:t>
            </a:r>
          </a:p>
        </p:txBody>
      </p:sp>
      <p:graphicFrame>
        <p:nvGraphicFramePr>
          <p:cNvPr id="185055" name="Group 735"/>
          <p:cNvGraphicFramePr>
            <a:graphicFrameLocks noGrp="1"/>
          </p:cNvGraphicFramePr>
          <p:nvPr>
            <p:ph idx="1"/>
          </p:nvPr>
        </p:nvGraphicFramePr>
        <p:xfrm>
          <a:off x="900113" y="2708275"/>
          <a:ext cx="7794625" cy="3578227"/>
        </p:xfrm>
        <a:graphic>
          <a:graphicData uri="http://schemas.openxmlformats.org/drawingml/2006/table">
            <a:tbl>
              <a:tblPr/>
              <a:tblGrid>
                <a:gridCol w="1130300"/>
                <a:gridCol w="1216025"/>
                <a:gridCol w="1276350"/>
                <a:gridCol w="1487487"/>
                <a:gridCol w="1465263"/>
                <a:gridCol w="1219200"/>
              </a:tblGrid>
              <a:tr h="4175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PUAN TÜRÜ</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TESTLERİN AĞIRLIKLARI (% OLARAK)</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ESKİ PUAN TÜRÜ</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652462">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TÜRKÇE</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SOSYAL BİLİMLER</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TEMEL MATEMATİK</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FEN BİLİMLERİ</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YGS-1</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SAY-1</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YGS-2</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YGS-3</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SÖZEL-1</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YGS-4</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YGS-5</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EA-1</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YGS-6</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95288" y="2492375"/>
            <a:ext cx="5000625" cy="2686050"/>
          </a:xfrm>
        </p:spPr>
        <p:txBody>
          <a:bodyPr/>
          <a:lstStyle/>
          <a:p>
            <a:pPr eaLnBrk="1" hangingPunct="1">
              <a:lnSpc>
                <a:spcPct val="150000"/>
              </a:lnSpc>
              <a:buFont typeface="Wingdings" pitchFamily="2" charset="2"/>
              <a:buNone/>
            </a:pPr>
            <a:r>
              <a:rPr lang="tr-TR" sz="2600" b="1" smtClean="0">
                <a:solidFill>
                  <a:srgbClr val="C00000"/>
                </a:solidFill>
                <a:latin typeface="Arial" charset="0"/>
              </a:rPr>
              <a:t>	</a:t>
            </a:r>
            <a:r>
              <a:rPr lang="tr-TR" sz="2500" b="1" smtClean="0">
                <a:solidFill>
                  <a:srgbClr val="C00000"/>
                </a:solidFill>
                <a:latin typeface="Arial" charset="0"/>
              </a:rPr>
              <a:t>YGS’de BARAJI GEÇEMEYEN ÖĞRENCİLER İKİNCİ AŞAMA OLAN </a:t>
            </a:r>
          </a:p>
          <a:p>
            <a:pPr eaLnBrk="1" hangingPunct="1">
              <a:lnSpc>
                <a:spcPct val="150000"/>
              </a:lnSpc>
              <a:buFont typeface="Wingdings" pitchFamily="2" charset="2"/>
              <a:buNone/>
            </a:pPr>
            <a:r>
              <a:rPr lang="tr-TR" sz="2500" b="1" smtClean="0">
                <a:solidFill>
                  <a:srgbClr val="C00000"/>
                </a:solidFill>
                <a:latin typeface="Arial" charset="0"/>
              </a:rPr>
              <a:t>    LYS  SINAVLARINA GİREMEYECEKLERDİR.</a:t>
            </a:r>
          </a:p>
        </p:txBody>
      </p:sp>
      <p:sp>
        <p:nvSpPr>
          <p:cNvPr id="21507" name="Rectangle 100"/>
          <p:cNvSpPr>
            <a:spLocks noGrp="1" noChangeArrowheads="1"/>
          </p:cNvSpPr>
          <p:nvPr>
            <p:ph type="title" idx="4294967295"/>
          </p:nvPr>
        </p:nvSpPr>
        <p:spPr>
          <a:xfrm>
            <a:off x="914400" y="836613"/>
            <a:ext cx="8229600" cy="925512"/>
          </a:xfrm>
        </p:spPr>
        <p:txBody>
          <a:bodyPr anchor="t"/>
          <a:lstStyle/>
          <a:p>
            <a:pPr eaLnBrk="1" hangingPunct="1"/>
            <a:r>
              <a:rPr lang="tr-TR" sz="4000" b="1" smtClean="0">
                <a:solidFill>
                  <a:srgbClr val="7030A0"/>
                </a:solidFill>
                <a:latin typeface="Arial" charset="0"/>
              </a:rPr>
              <a:t>DİKKAT: </a:t>
            </a:r>
            <a:r>
              <a:rPr lang="tr-TR" sz="4000" b="1" smtClean="0">
                <a:solidFill>
                  <a:srgbClr val="7030A0"/>
                </a:solidFill>
                <a:latin typeface="Calibri" pitchFamily="34" charset="0"/>
              </a:rPr>
              <a:t>YGS Barajı Olacak</a:t>
            </a:r>
          </a:p>
        </p:txBody>
      </p:sp>
      <p:pic>
        <p:nvPicPr>
          <p:cNvPr id="5125" name="Picture 5" descr="http://www.resimmax.com/data/media/406/www.resimmax.com_baraj_resimleri_2.jpg"/>
          <p:cNvPicPr>
            <a:picLocks noChangeAspect="1" noChangeArrowheads="1"/>
          </p:cNvPicPr>
          <p:nvPr/>
        </p:nvPicPr>
        <p:blipFill>
          <a:blip r:embed="rId3" cstate="print"/>
          <a:srcRect/>
          <a:stretch>
            <a:fillRect/>
          </a:stretch>
        </p:blipFill>
        <p:spPr bwMode="auto">
          <a:xfrm>
            <a:off x="5368930" y="2498713"/>
            <a:ext cx="3571900" cy="314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47800" y="533400"/>
            <a:ext cx="7315200" cy="838200"/>
          </a:xfrm>
        </p:spPr>
        <p:txBody>
          <a:bodyPr/>
          <a:lstStyle/>
          <a:p>
            <a:pPr eaLnBrk="1" hangingPunct="1"/>
            <a:r>
              <a:rPr lang="tr-TR" sz="3200" b="1" u="sng" smtClean="0"/>
              <a:t/>
            </a:r>
            <a:br>
              <a:rPr lang="tr-TR" sz="3200" b="1" u="sng" smtClean="0"/>
            </a:br>
            <a:r>
              <a:rPr lang="tr-TR" sz="3200" b="1" smtClean="0">
                <a:solidFill>
                  <a:srgbClr val="FF0000"/>
                </a:solidFill>
              </a:rPr>
              <a:t>2. AŞAMA:</a:t>
            </a:r>
            <a:r>
              <a:rPr lang="tr-TR" sz="3200" b="1" u="sng" smtClean="0">
                <a:solidFill>
                  <a:srgbClr val="FF0000"/>
                </a:solidFill>
              </a:rPr>
              <a:t/>
            </a:r>
            <a:br>
              <a:rPr lang="tr-TR" sz="3200" b="1" u="sng" smtClean="0">
                <a:solidFill>
                  <a:srgbClr val="FF0000"/>
                </a:solidFill>
              </a:rPr>
            </a:br>
            <a:r>
              <a:rPr lang="tr-TR" sz="3200" b="1" smtClean="0">
                <a:solidFill>
                  <a:srgbClr val="FF0000"/>
                </a:solidFill>
              </a:rPr>
              <a:t>LİSANS YERLEŞTİRME SINAVI</a:t>
            </a:r>
            <a:r>
              <a:rPr lang="tr-TR" sz="3200" b="1" smtClean="0"/>
              <a:t> </a:t>
            </a:r>
            <a:br>
              <a:rPr lang="tr-TR" sz="3200" b="1" smtClean="0"/>
            </a:br>
            <a:r>
              <a:rPr lang="tr-TR" sz="3200" b="1" smtClean="0">
                <a:solidFill>
                  <a:srgbClr val="0033CC"/>
                </a:solidFill>
              </a:rPr>
              <a:t>(LYS)</a:t>
            </a:r>
          </a:p>
        </p:txBody>
      </p:sp>
      <p:sp>
        <p:nvSpPr>
          <p:cNvPr id="22531" name="Rectangle 3"/>
          <p:cNvSpPr>
            <a:spLocks noGrp="1" noChangeArrowheads="1"/>
          </p:cNvSpPr>
          <p:nvPr>
            <p:ph type="body" idx="1"/>
          </p:nvPr>
        </p:nvSpPr>
        <p:spPr>
          <a:xfrm>
            <a:off x="827088" y="2060575"/>
            <a:ext cx="7958137" cy="4537075"/>
          </a:xfrm>
        </p:spPr>
        <p:txBody>
          <a:bodyPr/>
          <a:lstStyle/>
          <a:p>
            <a:pPr lvl="1" eaLnBrk="1" hangingPunct="1">
              <a:lnSpc>
                <a:spcPct val="90000"/>
              </a:lnSpc>
              <a:buFont typeface="Wingdings" pitchFamily="2" charset="2"/>
              <a:buNone/>
            </a:pPr>
            <a:r>
              <a:rPr lang="tr-TR" sz="1800" dirty="0" smtClean="0"/>
              <a:t>     </a:t>
            </a:r>
            <a:endParaRPr lang="tr-TR" sz="1800" dirty="0" smtClean="0">
              <a:solidFill>
                <a:srgbClr val="000000"/>
              </a:solidFill>
            </a:endParaRPr>
          </a:p>
          <a:p>
            <a:pPr lvl="1" eaLnBrk="1" hangingPunct="1">
              <a:lnSpc>
                <a:spcPct val="90000"/>
              </a:lnSpc>
            </a:pPr>
            <a:r>
              <a:rPr lang="tr-TR" sz="2100" b="1" dirty="0" smtClean="0">
                <a:solidFill>
                  <a:srgbClr val="000000"/>
                </a:solidFill>
              </a:rPr>
              <a:t>LYS sınavları 5 ayrı oturum halinde gerçekleşecektir. Her oturumda farklı bir sınav uygulanacaktır. Dileyen aday tüm oturumlardaki sınavlara girebilecek.</a:t>
            </a:r>
          </a:p>
          <a:p>
            <a:pPr lvl="1" eaLnBrk="1" hangingPunct="1">
              <a:lnSpc>
                <a:spcPct val="90000"/>
              </a:lnSpc>
              <a:buFont typeface="Wingdings" pitchFamily="2" charset="2"/>
              <a:buNone/>
            </a:pPr>
            <a:endParaRPr lang="tr-TR" sz="1000" b="1" dirty="0" smtClean="0">
              <a:solidFill>
                <a:srgbClr val="000000"/>
              </a:solidFill>
            </a:endParaRPr>
          </a:p>
          <a:p>
            <a:pPr lvl="1" eaLnBrk="1" hangingPunct="1">
              <a:lnSpc>
                <a:spcPct val="90000"/>
              </a:lnSpc>
            </a:pPr>
            <a:r>
              <a:rPr lang="tr-TR" sz="2100" b="1" dirty="0" smtClean="0">
                <a:solidFill>
                  <a:srgbClr val="000000"/>
                </a:solidFill>
              </a:rPr>
              <a:t>Öğrenciler girmek istedikleri bölümlere göre </a:t>
            </a:r>
            <a:r>
              <a:rPr lang="tr-TR" sz="2100" b="1" u="sng" dirty="0" smtClean="0">
                <a:solidFill>
                  <a:srgbClr val="FF0000"/>
                </a:solidFill>
              </a:rPr>
              <a:t>en az iki LYS sınavına</a:t>
            </a:r>
            <a:r>
              <a:rPr lang="tr-TR" sz="2100" b="1" dirty="0" smtClean="0">
                <a:solidFill>
                  <a:srgbClr val="000000"/>
                </a:solidFill>
              </a:rPr>
              <a:t> katılacaktır.</a:t>
            </a:r>
          </a:p>
          <a:p>
            <a:pPr lvl="1" eaLnBrk="1" hangingPunct="1">
              <a:lnSpc>
                <a:spcPct val="90000"/>
              </a:lnSpc>
              <a:buFont typeface="Wingdings" pitchFamily="2" charset="2"/>
              <a:buNone/>
            </a:pPr>
            <a:endParaRPr lang="tr-TR" sz="1000" b="1" dirty="0" smtClean="0">
              <a:solidFill>
                <a:srgbClr val="000000"/>
              </a:solidFill>
            </a:endParaRPr>
          </a:p>
          <a:p>
            <a:pPr lvl="1" eaLnBrk="1" hangingPunct="1">
              <a:lnSpc>
                <a:spcPct val="90000"/>
              </a:lnSpc>
            </a:pPr>
            <a:r>
              <a:rPr lang="tr-TR" sz="2100" b="1" dirty="0" err="1" smtClean="0">
                <a:solidFill>
                  <a:srgbClr val="000000"/>
                </a:solidFill>
              </a:rPr>
              <a:t>YGS’de</a:t>
            </a:r>
            <a:r>
              <a:rPr lang="tr-TR" sz="2100" b="1" dirty="0" smtClean="0">
                <a:solidFill>
                  <a:srgbClr val="000000"/>
                </a:solidFill>
              </a:rPr>
              <a:t> </a:t>
            </a:r>
            <a:r>
              <a:rPr lang="tr-TR" sz="2100" b="1" u="sng" dirty="0" smtClean="0">
                <a:solidFill>
                  <a:srgbClr val="0033CC"/>
                </a:solidFill>
              </a:rPr>
              <a:t>180</a:t>
            </a:r>
            <a:r>
              <a:rPr lang="tr-TR" sz="2100" b="1" dirty="0" smtClean="0">
                <a:solidFill>
                  <a:srgbClr val="000000"/>
                </a:solidFill>
              </a:rPr>
              <a:t> barajı geçen herkes LYS sınavlarına girebilecektir.</a:t>
            </a:r>
          </a:p>
          <a:p>
            <a:pPr lvl="1" eaLnBrk="1" hangingPunct="1">
              <a:lnSpc>
                <a:spcPct val="90000"/>
              </a:lnSpc>
              <a:buFont typeface="Wingdings" pitchFamily="2" charset="2"/>
              <a:buNone/>
            </a:pPr>
            <a:endParaRPr lang="tr-TR" sz="1000" b="1" dirty="0" smtClean="0">
              <a:solidFill>
                <a:srgbClr val="000000"/>
              </a:solidFill>
            </a:endParaRPr>
          </a:p>
          <a:p>
            <a:pPr lvl="1" eaLnBrk="1" hangingPunct="1">
              <a:lnSpc>
                <a:spcPct val="90000"/>
              </a:lnSpc>
            </a:pPr>
            <a:r>
              <a:rPr lang="tr-TR" sz="2100" b="1" dirty="0" smtClean="0">
                <a:solidFill>
                  <a:srgbClr val="000000"/>
                </a:solidFill>
              </a:rPr>
              <a:t>Sorular lise-2, lise-3 ve lise-4 ağırlıklı konulardan oluşacak. Lise-1 konularında da az oranda soru gelecek. Soru tarzları da daha çok bilgiye dayalı sorular olacak. </a:t>
            </a:r>
            <a:r>
              <a:rPr lang="tr-TR" sz="2100" dirty="0" smtClean="0">
                <a:solidFill>
                  <a:srgbClr val="000000"/>
                </a:solidFill>
              </a:rPr>
              <a:t> </a:t>
            </a:r>
            <a:endParaRPr lang="tr-TR" sz="2100" b="1" dirty="0" smtClean="0">
              <a:solidFill>
                <a:srgbClr val="000000"/>
              </a:solidFill>
            </a:endParaRPr>
          </a:p>
          <a:p>
            <a:pPr eaLnBrk="1" hangingPunct="1">
              <a:lnSpc>
                <a:spcPct val="90000"/>
              </a:lnSpc>
            </a:pPr>
            <a:endParaRPr lang="tr-TR" sz="2100" b="1" dirty="0" smtClean="0">
              <a:solidFill>
                <a:srgbClr val="000000"/>
              </a:solidFill>
            </a:endParaRPr>
          </a:p>
          <a:p>
            <a:pPr eaLnBrk="1" hangingPunct="1">
              <a:lnSpc>
                <a:spcPct val="90000"/>
              </a:lnSpc>
              <a:buFont typeface="Wingdings" pitchFamily="2" charset="2"/>
              <a:buNone/>
            </a:pPr>
            <a:endParaRPr lang="tr-TR" sz="21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b="1" smtClean="0">
                <a:solidFill>
                  <a:srgbClr val="FF0000"/>
                </a:solidFill>
              </a:rPr>
              <a:t>LYS SINAVLARI (2013)</a:t>
            </a:r>
          </a:p>
        </p:txBody>
      </p:sp>
      <p:sp>
        <p:nvSpPr>
          <p:cNvPr id="23555" name="Rectangle 3"/>
          <p:cNvSpPr>
            <a:spLocks noGrp="1" noChangeArrowheads="1"/>
          </p:cNvSpPr>
          <p:nvPr>
            <p:ph type="body" idx="1"/>
          </p:nvPr>
        </p:nvSpPr>
        <p:spPr>
          <a:xfrm>
            <a:off x="395288" y="2314575"/>
            <a:ext cx="8569325" cy="4643438"/>
          </a:xfrm>
        </p:spPr>
        <p:txBody>
          <a:bodyPr/>
          <a:lstStyle/>
          <a:p>
            <a:pPr eaLnBrk="1" hangingPunct="1">
              <a:lnSpc>
                <a:spcPct val="80000"/>
              </a:lnSpc>
              <a:buFont typeface="Wingdings" pitchFamily="2" charset="2"/>
              <a:buNone/>
            </a:pPr>
            <a:r>
              <a:rPr lang="tr-TR" sz="1600" b="1" smtClean="0">
                <a:solidFill>
                  <a:srgbClr val="0033CC"/>
                </a:solidFill>
              </a:rPr>
              <a:t>     	</a:t>
            </a:r>
            <a:r>
              <a:rPr lang="tr-TR" sz="2000" smtClean="0">
                <a:solidFill>
                  <a:srgbClr val="000000"/>
                </a:solidFill>
              </a:rPr>
              <a:t>15 Haziran Cumartesi saat 10.00'da </a:t>
            </a:r>
            <a:r>
              <a:rPr lang="tr-TR" sz="2000" b="1" smtClean="0">
                <a:solidFill>
                  <a:srgbClr val="FF0000"/>
                </a:solidFill>
              </a:rPr>
              <a:t>LYS-4</a:t>
            </a:r>
            <a:r>
              <a:rPr lang="tr-TR" sz="2000" smtClean="0">
                <a:solidFill>
                  <a:srgbClr val="000000"/>
                </a:solidFill>
              </a:rPr>
              <a:t> (Tarih, Coğ.-2, Felsefe Grubu)</a:t>
            </a:r>
            <a:br>
              <a:rPr lang="tr-TR" sz="2000" smtClean="0">
                <a:solidFill>
                  <a:srgbClr val="000000"/>
                </a:solidFill>
              </a:rPr>
            </a:br>
            <a:r>
              <a:rPr lang="tr-TR" sz="2000" smtClean="0">
                <a:solidFill>
                  <a:srgbClr val="000000"/>
                </a:solidFill>
              </a:rPr>
              <a:t>16 Haziran Pazar saat 10.00'da </a:t>
            </a:r>
            <a:r>
              <a:rPr lang="tr-TR" sz="2000" b="1" smtClean="0">
                <a:solidFill>
                  <a:srgbClr val="FF0000"/>
                </a:solidFill>
              </a:rPr>
              <a:t>LYS-1</a:t>
            </a:r>
            <a:r>
              <a:rPr lang="tr-TR" sz="2000" smtClean="0">
                <a:solidFill>
                  <a:srgbClr val="000000"/>
                </a:solidFill>
              </a:rPr>
              <a:t> (Mat-2, Geometri)                                16 Haziran Pazar saat 14.00'da </a:t>
            </a:r>
            <a:r>
              <a:rPr lang="tr-TR" sz="2000" b="1" smtClean="0">
                <a:solidFill>
                  <a:srgbClr val="FF0000"/>
                </a:solidFill>
              </a:rPr>
              <a:t>LYS-5</a:t>
            </a:r>
            <a:r>
              <a:rPr lang="tr-TR" sz="2000" smtClean="0">
                <a:solidFill>
                  <a:srgbClr val="000000"/>
                </a:solidFill>
              </a:rPr>
              <a:t> (Yabancı Dil Sınavı)</a:t>
            </a:r>
            <a:br>
              <a:rPr lang="tr-TR" sz="2000" smtClean="0">
                <a:solidFill>
                  <a:srgbClr val="000000"/>
                </a:solidFill>
              </a:rPr>
            </a:br>
            <a:r>
              <a:rPr lang="tr-TR" sz="2000" smtClean="0">
                <a:solidFill>
                  <a:srgbClr val="000000"/>
                </a:solidFill>
              </a:rPr>
              <a:t>22 Haziran Cumartesi saat 10.00'da </a:t>
            </a:r>
            <a:r>
              <a:rPr lang="tr-TR" sz="2000" b="1" smtClean="0">
                <a:solidFill>
                  <a:srgbClr val="FF0000"/>
                </a:solidFill>
              </a:rPr>
              <a:t>LYS-2</a:t>
            </a:r>
            <a:r>
              <a:rPr lang="tr-TR" sz="2000" smtClean="0">
                <a:solidFill>
                  <a:srgbClr val="000000"/>
                </a:solidFill>
              </a:rPr>
              <a:t> (Fizik, Kimya, Biyoloji)</a:t>
            </a:r>
            <a:br>
              <a:rPr lang="tr-TR" sz="2000" smtClean="0">
                <a:solidFill>
                  <a:srgbClr val="000000"/>
                </a:solidFill>
              </a:rPr>
            </a:br>
            <a:r>
              <a:rPr lang="tr-TR" sz="2000" smtClean="0">
                <a:solidFill>
                  <a:srgbClr val="000000"/>
                </a:solidFill>
              </a:rPr>
              <a:t>23 Haziran Pazar saat 10.00'da </a:t>
            </a:r>
            <a:r>
              <a:rPr lang="tr-TR" sz="2000" b="1" smtClean="0">
                <a:solidFill>
                  <a:srgbClr val="FF0000"/>
                </a:solidFill>
              </a:rPr>
              <a:t>LYS-3</a:t>
            </a:r>
            <a:r>
              <a:rPr lang="tr-TR" sz="2000" smtClean="0">
                <a:solidFill>
                  <a:srgbClr val="000000"/>
                </a:solidFill>
              </a:rPr>
              <a:t> (Edebiyat, Coğrafya-1)</a:t>
            </a:r>
            <a:br>
              <a:rPr lang="tr-TR" sz="2000" smtClean="0">
                <a:solidFill>
                  <a:srgbClr val="000000"/>
                </a:solidFill>
              </a:rPr>
            </a:br>
            <a:r>
              <a:rPr lang="tr-TR" sz="2000" smtClean="0"/>
              <a:t/>
            </a:r>
            <a:br>
              <a:rPr lang="tr-TR" sz="2000" smtClean="0"/>
            </a:br>
            <a:r>
              <a:rPr lang="tr-TR" sz="2000" b="1" smtClean="0">
                <a:solidFill>
                  <a:srgbClr val="0033CC"/>
                </a:solidFill>
              </a:rPr>
              <a:t>2013 LYS başvuru tarihleri: </a:t>
            </a:r>
            <a:r>
              <a:rPr lang="tr-TR" sz="2000" smtClean="0">
                <a:solidFill>
                  <a:srgbClr val="000000"/>
                </a:solidFill>
              </a:rPr>
              <a:t>20-25 Nisan arası yapılacaktır (2012 yılında 24-30 Nisan 2012 tarihleri arasında yapılmıştı). </a:t>
            </a:r>
          </a:p>
          <a:p>
            <a:pPr eaLnBrk="1" hangingPunct="1">
              <a:lnSpc>
                <a:spcPct val="80000"/>
              </a:lnSpc>
              <a:buFont typeface="Wingdings" pitchFamily="2" charset="2"/>
              <a:buNone/>
            </a:pPr>
            <a:r>
              <a:rPr lang="tr-TR" sz="2000" b="1" smtClean="0">
                <a:solidFill>
                  <a:srgbClr val="0033CC"/>
                </a:solidFill>
              </a:rPr>
              <a:t>	2013 Sınav ücretleri:</a:t>
            </a:r>
            <a:r>
              <a:rPr lang="tr-TR" sz="2000" smtClean="0">
                <a:solidFill>
                  <a:srgbClr val="000000"/>
                </a:solidFill>
              </a:rPr>
              <a:t> 2012 yılında her LYS sınavına 20 TL alınmıştı.</a:t>
            </a:r>
          </a:p>
          <a:p>
            <a:pPr eaLnBrk="1" hangingPunct="1">
              <a:lnSpc>
                <a:spcPct val="80000"/>
              </a:lnSpc>
              <a:buFont typeface="Wingdings" pitchFamily="2" charset="2"/>
              <a:buNone/>
            </a:pPr>
            <a:r>
              <a:rPr lang="tr-TR" sz="2000" b="1" smtClean="0"/>
              <a:t>	</a:t>
            </a:r>
            <a:r>
              <a:rPr lang="tr-TR" sz="2000" b="1" smtClean="0">
                <a:solidFill>
                  <a:srgbClr val="0033CC"/>
                </a:solidFill>
              </a:rPr>
              <a:t>2013 LYS sonuçlarının açıklanması:</a:t>
            </a:r>
            <a:r>
              <a:rPr lang="tr-TR" sz="2000" smtClean="0">
                <a:solidFill>
                  <a:srgbClr val="000000"/>
                </a:solidFill>
              </a:rPr>
              <a:t> 17-20 Temmuz tarihlerinden birinde açıklanacak (2012 yılında 20 Temmuz 2012 tarihinde açıklamıştı).</a:t>
            </a:r>
          </a:p>
          <a:p>
            <a:pPr eaLnBrk="1" hangingPunct="1">
              <a:lnSpc>
                <a:spcPct val="80000"/>
              </a:lnSpc>
              <a:buFont typeface="Wingdings" pitchFamily="2" charset="2"/>
              <a:buNone/>
            </a:pPr>
            <a:r>
              <a:rPr lang="tr-TR" sz="2000" b="1" smtClean="0">
                <a:solidFill>
                  <a:srgbClr val="0033CC"/>
                </a:solidFill>
              </a:rPr>
              <a:t> </a:t>
            </a:r>
            <a:r>
              <a:rPr lang="tr-TR" sz="2000" b="1" smtClean="0">
                <a:solidFill>
                  <a:srgbClr val="3333CC"/>
                </a:solidFill>
              </a:rPr>
              <a:t>	</a:t>
            </a:r>
            <a:r>
              <a:rPr lang="tr-TR" sz="2000" b="1" smtClean="0">
                <a:solidFill>
                  <a:srgbClr val="0033CC"/>
                </a:solidFill>
              </a:rPr>
              <a:t>2013 ÖSYS tercihlerinin tarihi: </a:t>
            </a:r>
            <a:r>
              <a:rPr lang="tr-TR" sz="2000" smtClean="0"/>
              <a:t> </a:t>
            </a:r>
            <a:r>
              <a:rPr lang="tr-TR" sz="2000" smtClean="0">
                <a:solidFill>
                  <a:srgbClr val="000000"/>
                </a:solidFill>
              </a:rPr>
              <a:t>20-25 temmuz arası başlar, ağustosun ilk haftası sona erer (2012 yılında 23 Temmuz -3 Ağustos arası yapılmıştı). </a:t>
            </a:r>
          </a:p>
          <a:p>
            <a:pPr eaLnBrk="1" hangingPunct="1">
              <a:lnSpc>
                <a:spcPct val="80000"/>
              </a:lnSpc>
              <a:buFont typeface="Wingdings" pitchFamily="2" charset="2"/>
              <a:buNone/>
            </a:pPr>
            <a:r>
              <a:rPr lang="tr-TR" sz="2000" smtClean="0">
                <a:solidFill>
                  <a:srgbClr val="000000"/>
                </a:solidFill>
              </a:rPr>
              <a:t>	</a:t>
            </a:r>
            <a:r>
              <a:rPr lang="tr-TR" sz="2000" b="1" smtClean="0">
                <a:solidFill>
                  <a:srgbClr val="0033CC"/>
                </a:solidFill>
              </a:rPr>
              <a:t>2013 ÖSYS Tercih sonuçlarının açıklanması: </a:t>
            </a:r>
            <a:r>
              <a:rPr lang="tr-TR" sz="2000" smtClean="0">
                <a:solidFill>
                  <a:srgbClr val="000000"/>
                </a:solidFill>
              </a:rPr>
              <a:t>Tercihlerin bitmesinden tam 2 hafta (14 gün) sonra açıklanmaktadır (2012 yılında 17 Ağustos tarihinde açıklanmıştır).</a:t>
            </a:r>
          </a:p>
          <a:p>
            <a:pPr eaLnBrk="1" hangingPunct="1">
              <a:lnSpc>
                <a:spcPct val="80000"/>
              </a:lnSpc>
              <a:buFont typeface="Wingdings" pitchFamily="2" charset="2"/>
              <a:buNone/>
            </a:pPr>
            <a:endParaRPr lang="tr-TR" sz="200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900113" y="2133600"/>
            <a:ext cx="8128000" cy="4191000"/>
          </a:xfrm>
        </p:spPr>
        <p:txBody>
          <a:bodyPr/>
          <a:lstStyle/>
          <a:p>
            <a:pPr eaLnBrk="1" hangingPunct="1">
              <a:lnSpc>
                <a:spcPct val="80000"/>
              </a:lnSpc>
              <a:buFont typeface="Wingdings" pitchFamily="2" charset="2"/>
              <a:buNone/>
            </a:pPr>
            <a:endParaRPr lang="tr-TR" sz="2000" b="1" dirty="0" smtClean="0">
              <a:solidFill>
                <a:srgbClr val="000000"/>
              </a:solidFill>
            </a:endParaRPr>
          </a:p>
          <a:p>
            <a:pPr eaLnBrk="1" hangingPunct="1">
              <a:lnSpc>
                <a:spcPct val="80000"/>
              </a:lnSpc>
            </a:pPr>
            <a:r>
              <a:rPr lang="tr-TR" sz="2800" b="1" dirty="0" smtClean="0">
                <a:solidFill>
                  <a:srgbClr val="000000"/>
                </a:solidFill>
              </a:rPr>
              <a:t>YGS-LYS sistemi 2 aşamalı sınavlardan oluşan bir sistemdir.</a:t>
            </a:r>
          </a:p>
          <a:p>
            <a:pPr eaLnBrk="1" hangingPunct="1">
              <a:lnSpc>
                <a:spcPct val="80000"/>
              </a:lnSpc>
              <a:buFont typeface="Wingdings" pitchFamily="2" charset="2"/>
              <a:buNone/>
            </a:pPr>
            <a:endParaRPr lang="tr-TR" sz="2800" b="1" dirty="0" smtClean="0">
              <a:solidFill>
                <a:srgbClr val="000000"/>
              </a:solidFill>
            </a:endParaRPr>
          </a:p>
          <a:p>
            <a:pPr eaLnBrk="1" hangingPunct="1">
              <a:lnSpc>
                <a:spcPct val="80000"/>
              </a:lnSpc>
            </a:pPr>
            <a:r>
              <a:rPr lang="tr-TR" sz="2800" b="1" dirty="0" smtClean="0">
                <a:solidFill>
                  <a:srgbClr val="000000"/>
                </a:solidFill>
              </a:rPr>
              <a:t>İlk aşama sınavı YGS 1 oturum, ikinci aşama LYS 5 oturumda yapılacaktır.</a:t>
            </a:r>
          </a:p>
          <a:p>
            <a:pPr eaLnBrk="1" hangingPunct="1">
              <a:lnSpc>
                <a:spcPct val="80000"/>
              </a:lnSpc>
              <a:buFont typeface="Wingdings" pitchFamily="2" charset="2"/>
              <a:buNone/>
            </a:pPr>
            <a:endParaRPr lang="tr-TR" sz="2800" b="1" dirty="0" smtClean="0">
              <a:solidFill>
                <a:srgbClr val="000000"/>
              </a:solidFill>
            </a:endParaRPr>
          </a:p>
          <a:p>
            <a:pPr eaLnBrk="1" hangingPunct="1">
              <a:lnSpc>
                <a:spcPct val="80000"/>
              </a:lnSpc>
              <a:buFont typeface="Wingdings" pitchFamily="2" charset="2"/>
              <a:buNone/>
            </a:pPr>
            <a:endParaRPr lang="tr-TR" sz="2800" b="1" dirty="0" smtClean="0">
              <a:solidFill>
                <a:srgbClr val="000000"/>
              </a:solidFill>
            </a:endParaRPr>
          </a:p>
          <a:p>
            <a:pPr eaLnBrk="1" hangingPunct="1">
              <a:lnSpc>
                <a:spcPct val="80000"/>
              </a:lnSpc>
              <a:buFont typeface="Wingdings" pitchFamily="2" charset="2"/>
              <a:buNone/>
            </a:pPr>
            <a:endParaRPr lang="tr-TR" sz="2800" b="1" dirty="0" smtClean="0">
              <a:solidFill>
                <a:srgbClr val="000000"/>
              </a:solidFill>
            </a:endParaRPr>
          </a:p>
        </p:txBody>
      </p:sp>
      <p:sp>
        <p:nvSpPr>
          <p:cNvPr id="6147" name="Rectangle 3"/>
          <p:cNvSpPr>
            <a:spLocks noGrp="1" noChangeArrowheads="1"/>
          </p:cNvSpPr>
          <p:nvPr>
            <p:ph type="title"/>
          </p:nvPr>
        </p:nvSpPr>
        <p:spPr>
          <a:xfrm>
            <a:off x="1371600" y="609600"/>
            <a:ext cx="7772400" cy="1144588"/>
          </a:xfrm>
        </p:spPr>
        <p:txBody>
          <a:bodyPr/>
          <a:lstStyle/>
          <a:p>
            <a:pPr eaLnBrk="1" hangingPunct="1"/>
            <a:r>
              <a:rPr lang="tr-TR" b="1" dirty="0" smtClean="0">
                <a:solidFill>
                  <a:srgbClr val="FF0000"/>
                </a:solidFill>
              </a:rPr>
              <a:t>GENEL BİLGİLER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876300"/>
            <a:ext cx="8305800" cy="571500"/>
          </a:xfrm>
        </p:spPr>
        <p:txBody>
          <a:bodyPr/>
          <a:lstStyle/>
          <a:p>
            <a:pPr eaLnBrk="1" hangingPunct="1"/>
            <a:r>
              <a:rPr lang="tr-TR" sz="3200" b="1" smtClean="0">
                <a:solidFill>
                  <a:srgbClr val="FF0000"/>
                </a:solidFill>
              </a:rPr>
              <a:t>LYS’ de</a:t>
            </a:r>
            <a:br>
              <a:rPr lang="tr-TR" sz="3200" b="1" smtClean="0">
                <a:solidFill>
                  <a:srgbClr val="FF0000"/>
                </a:solidFill>
              </a:rPr>
            </a:br>
            <a:r>
              <a:rPr lang="tr-TR" sz="3200" b="1" smtClean="0">
                <a:solidFill>
                  <a:srgbClr val="FF0000"/>
                </a:solidFill>
              </a:rPr>
              <a:t> YER ALACAK TESTLER ve KAPSAMLARI</a:t>
            </a:r>
          </a:p>
        </p:txBody>
      </p:sp>
      <p:sp>
        <p:nvSpPr>
          <p:cNvPr id="24579" name="Rectangle 3"/>
          <p:cNvSpPr>
            <a:spLocks noGrp="1" noChangeArrowheads="1"/>
          </p:cNvSpPr>
          <p:nvPr>
            <p:ph type="body" idx="1"/>
          </p:nvPr>
        </p:nvSpPr>
        <p:spPr>
          <a:xfrm>
            <a:off x="838200" y="2349500"/>
            <a:ext cx="8305800" cy="4724400"/>
          </a:xfrm>
        </p:spPr>
        <p:txBody>
          <a:bodyPr/>
          <a:lstStyle/>
          <a:p>
            <a:pPr lvl="1" eaLnBrk="1" hangingPunct="1">
              <a:lnSpc>
                <a:spcPct val="90000"/>
              </a:lnSpc>
              <a:buFont typeface="Wingdings" pitchFamily="2" charset="2"/>
              <a:buNone/>
            </a:pPr>
            <a:endParaRPr lang="tr-TR" sz="900" smtClean="0"/>
          </a:p>
          <a:p>
            <a:pPr eaLnBrk="1" hangingPunct="1">
              <a:lnSpc>
                <a:spcPct val="90000"/>
              </a:lnSpc>
            </a:pPr>
            <a:r>
              <a:rPr lang="tr-TR" b="1" smtClean="0">
                <a:solidFill>
                  <a:srgbClr val="000000"/>
                </a:solidFill>
              </a:rPr>
              <a:t>LYS-1=</a:t>
            </a:r>
            <a:r>
              <a:rPr lang="tr-TR" smtClean="0">
                <a:solidFill>
                  <a:srgbClr val="000000"/>
                </a:solidFill>
              </a:rPr>
              <a:t> </a:t>
            </a:r>
            <a:r>
              <a:rPr lang="tr-TR" sz="2800" smtClean="0">
                <a:solidFill>
                  <a:srgbClr val="000000"/>
                </a:solidFill>
              </a:rPr>
              <a:t>Matematik-2,  Geometri- (Analitik Geo.)</a:t>
            </a:r>
          </a:p>
          <a:p>
            <a:pPr eaLnBrk="1" hangingPunct="1">
              <a:lnSpc>
                <a:spcPct val="90000"/>
              </a:lnSpc>
              <a:buFont typeface="Wingdings" pitchFamily="2" charset="2"/>
              <a:buNone/>
            </a:pPr>
            <a:endParaRPr lang="tr-TR" sz="1200" smtClean="0">
              <a:solidFill>
                <a:srgbClr val="000000"/>
              </a:solidFill>
            </a:endParaRPr>
          </a:p>
          <a:p>
            <a:pPr eaLnBrk="1" hangingPunct="1">
              <a:lnSpc>
                <a:spcPct val="90000"/>
              </a:lnSpc>
            </a:pPr>
            <a:r>
              <a:rPr lang="tr-TR" b="1" smtClean="0">
                <a:solidFill>
                  <a:srgbClr val="000000"/>
                </a:solidFill>
              </a:rPr>
              <a:t>LYS-2=</a:t>
            </a:r>
            <a:r>
              <a:rPr lang="tr-TR" smtClean="0">
                <a:solidFill>
                  <a:srgbClr val="000000"/>
                </a:solidFill>
              </a:rPr>
              <a:t> </a:t>
            </a:r>
            <a:r>
              <a:rPr lang="tr-TR" sz="2800" smtClean="0">
                <a:solidFill>
                  <a:srgbClr val="000000"/>
                </a:solidFill>
              </a:rPr>
              <a:t>Fen Bilimleri-2 (Fizik, Kimya, Biyoloji)</a:t>
            </a:r>
          </a:p>
          <a:p>
            <a:pPr eaLnBrk="1" hangingPunct="1">
              <a:lnSpc>
                <a:spcPct val="90000"/>
              </a:lnSpc>
              <a:buFont typeface="Wingdings" pitchFamily="2" charset="2"/>
              <a:buNone/>
            </a:pPr>
            <a:endParaRPr lang="tr-TR" sz="1200" smtClean="0">
              <a:solidFill>
                <a:srgbClr val="000000"/>
              </a:solidFill>
            </a:endParaRPr>
          </a:p>
          <a:p>
            <a:pPr eaLnBrk="1" hangingPunct="1">
              <a:lnSpc>
                <a:spcPct val="90000"/>
              </a:lnSpc>
            </a:pPr>
            <a:r>
              <a:rPr lang="tr-TR" b="1" smtClean="0">
                <a:solidFill>
                  <a:srgbClr val="000000"/>
                </a:solidFill>
              </a:rPr>
              <a:t>LYS-3=</a:t>
            </a:r>
            <a:r>
              <a:rPr lang="tr-TR" smtClean="0">
                <a:solidFill>
                  <a:srgbClr val="000000"/>
                </a:solidFill>
              </a:rPr>
              <a:t> </a:t>
            </a:r>
            <a:r>
              <a:rPr lang="tr-TR" sz="2800" smtClean="0">
                <a:solidFill>
                  <a:srgbClr val="000000"/>
                </a:solidFill>
              </a:rPr>
              <a:t>Türk Dili ve Edebiyat, Coğrafya-1</a:t>
            </a:r>
          </a:p>
          <a:p>
            <a:pPr eaLnBrk="1" hangingPunct="1">
              <a:lnSpc>
                <a:spcPct val="90000"/>
              </a:lnSpc>
              <a:buFont typeface="Wingdings" pitchFamily="2" charset="2"/>
              <a:buNone/>
            </a:pPr>
            <a:endParaRPr lang="tr-TR" sz="1200" smtClean="0">
              <a:solidFill>
                <a:srgbClr val="000000"/>
              </a:solidFill>
            </a:endParaRPr>
          </a:p>
          <a:p>
            <a:pPr eaLnBrk="1" hangingPunct="1">
              <a:lnSpc>
                <a:spcPct val="90000"/>
              </a:lnSpc>
            </a:pPr>
            <a:r>
              <a:rPr lang="tr-TR" b="1" smtClean="0">
                <a:solidFill>
                  <a:srgbClr val="000000"/>
                </a:solidFill>
              </a:rPr>
              <a:t>LYS-4= </a:t>
            </a:r>
            <a:r>
              <a:rPr lang="tr-TR" sz="2800" smtClean="0">
                <a:solidFill>
                  <a:srgbClr val="000000"/>
                </a:solidFill>
              </a:rPr>
              <a:t>Tarih, Coğrafya-2, Felsefe Grubu</a:t>
            </a:r>
          </a:p>
          <a:p>
            <a:pPr eaLnBrk="1" hangingPunct="1">
              <a:lnSpc>
                <a:spcPct val="90000"/>
              </a:lnSpc>
              <a:buFont typeface="Wingdings" pitchFamily="2" charset="2"/>
              <a:buNone/>
            </a:pPr>
            <a:endParaRPr lang="tr-TR" sz="1200" smtClean="0">
              <a:solidFill>
                <a:srgbClr val="000000"/>
              </a:solidFill>
            </a:endParaRPr>
          </a:p>
          <a:p>
            <a:pPr eaLnBrk="1" hangingPunct="1">
              <a:lnSpc>
                <a:spcPct val="90000"/>
              </a:lnSpc>
            </a:pPr>
            <a:r>
              <a:rPr lang="tr-TR" b="1" smtClean="0">
                <a:solidFill>
                  <a:srgbClr val="000000"/>
                </a:solidFill>
              </a:rPr>
              <a:t>LYS-5=</a:t>
            </a:r>
            <a:r>
              <a:rPr lang="tr-TR" smtClean="0">
                <a:solidFill>
                  <a:srgbClr val="000000"/>
                </a:solidFill>
              </a:rPr>
              <a:t> </a:t>
            </a:r>
            <a:r>
              <a:rPr lang="tr-TR" sz="2800" smtClean="0">
                <a:solidFill>
                  <a:srgbClr val="000000"/>
                </a:solidFill>
              </a:rPr>
              <a:t>Yabancı Dil </a:t>
            </a:r>
          </a:p>
          <a:p>
            <a:pPr eaLnBrk="1" hangingPunct="1">
              <a:lnSpc>
                <a:spcPct val="90000"/>
              </a:lnSpc>
              <a:buFont typeface="Wingdings" pitchFamily="2" charset="2"/>
              <a:buNone/>
            </a:pPr>
            <a:endParaRPr lang="tr-TR" sz="900" smtClean="0">
              <a:solidFill>
                <a:srgbClr val="000000"/>
              </a:solidFill>
            </a:endParaRPr>
          </a:p>
          <a:p>
            <a:pPr eaLnBrk="1" hangingPunct="1">
              <a:lnSpc>
                <a:spcPct val="90000"/>
              </a:lnSpc>
              <a:buFont typeface="Wingdings" pitchFamily="2" charset="2"/>
              <a:buNone/>
            </a:pPr>
            <a:r>
              <a:rPr lang="tr-TR"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tr-TR" sz="3200" b="1" smtClean="0"/>
              <a:t>LYS - 1 (MATEMATİK-GEOEMETRİ)</a:t>
            </a:r>
            <a:endParaRPr lang="en-US" sz="3200" b="1" smtClean="0"/>
          </a:p>
        </p:txBody>
      </p:sp>
      <p:sp>
        <p:nvSpPr>
          <p:cNvPr id="25603" name="Text Box 6"/>
          <p:cNvSpPr txBox="1">
            <a:spLocks noChangeArrowheads="1"/>
          </p:cNvSpPr>
          <p:nvPr/>
        </p:nvSpPr>
        <p:spPr bwMode="auto">
          <a:xfrm>
            <a:off x="900113" y="2205038"/>
            <a:ext cx="7775575" cy="3877985"/>
          </a:xfrm>
          <a:prstGeom prst="rect">
            <a:avLst/>
          </a:prstGeom>
          <a:noFill/>
          <a:ln w="9525">
            <a:noFill/>
            <a:miter lim="800000"/>
            <a:headEnd/>
            <a:tailEnd/>
          </a:ln>
        </p:spPr>
        <p:txBody>
          <a:bodyPr>
            <a:spAutoFit/>
          </a:bodyPr>
          <a:lstStyle/>
          <a:p>
            <a:pPr>
              <a:buFontTx/>
              <a:buChar char="•"/>
            </a:pPr>
            <a:r>
              <a:rPr lang="tr-TR" dirty="0">
                <a:solidFill>
                  <a:srgbClr val="000000"/>
                </a:solidFill>
              </a:rPr>
              <a:t>  50 Matematik + 30 Geometri (8 tanesi Analitik Geometri)</a:t>
            </a:r>
            <a:br>
              <a:rPr lang="tr-TR" dirty="0">
                <a:solidFill>
                  <a:srgbClr val="000000"/>
                </a:solidFill>
              </a:rPr>
            </a:br>
            <a:r>
              <a:rPr lang="tr-TR" dirty="0">
                <a:solidFill>
                  <a:srgbClr val="000000"/>
                </a:solidFill>
              </a:rPr>
              <a:t>            - 50 Matematik sorusuna 75 dakika</a:t>
            </a:r>
          </a:p>
          <a:p>
            <a:r>
              <a:rPr lang="tr-TR" dirty="0">
                <a:solidFill>
                  <a:srgbClr val="000000"/>
                </a:solidFill>
              </a:rPr>
              <a:t>            - 30 Geometri sorusuna 45 dakika </a:t>
            </a:r>
          </a:p>
          <a:p>
            <a:r>
              <a:rPr lang="tr-TR" dirty="0">
                <a:solidFill>
                  <a:srgbClr val="000000"/>
                </a:solidFill>
              </a:rPr>
              <a:t>Toplam  80 soruya 120 dakika süre verilecek.</a:t>
            </a:r>
          </a:p>
          <a:p>
            <a:pPr>
              <a:buFontTx/>
              <a:buChar char="•"/>
            </a:pPr>
            <a:endParaRPr lang="tr-TR" dirty="0">
              <a:solidFill>
                <a:srgbClr val="000000"/>
              </a:solidFill>
            </a:endParaRPr>
          </a:p>
          <a:p>
            <a:pPr>
              <a:buFontTx/>
              <a:buChar char="•"/>
            </a:pPr>
            <a:r>
              <a:rPr lang="tr-TR" dirty="0">
                <a:solidFill>
                  <a:srgbClr val="000000"/>
                </a:solidFill>
              </a:rPr>
              <a:t>  Matematik ve Geometri testleri için </a:t>
            </a:r>
            <a:r>
              <a:rPr lang="tr-TR" dirty="0">
                <a:solidFill>
                  <a:srgbClr val="0033CC"/>
                </a:solidFill>
              </a:rPr>
              <a:t>ayrı soru kitapçıkları</a:t>
            </a:r>
            <a:r>
              <a:rPr lang="tr-TR" dirty="0">
                <a:solidFill>
                  <a:srgbClr val="000000"/>
                </a:solidFill>
              </a:rPr>
              <a:t> ve </a:t>
            </a:r>
            <a:r>
              <a:rPr lang="tr-TR" dirty="0">
                <a:solidFill>
                  <a:srgbClr val="0033CC"/>
                </a:solidFill>
              </a:rPr>
              <a:t>ayrı süreler</a:t>
            </a:r>
            <a:r>
              <a:rPr lang="tr-TR" dirty="0">
                <a:solidFill>
                  <a:srgbClr val="000000"/>
                </a:solidFill>
              </a:rPr>
              <a:t> verilecek.</a:t>
            </a:r>
          </a:p>
          <a:p>
            <a:endParaRPr lang="tr-TR" sz="1200" dirty="0">
              <a:solidFill>
                <a:srgbClr val="000000"/>
              </a:solidFill>
            </a:endParaRPr>
          </a:p>
          <a:p>
            <a:pPr>
              <a:buFontTx/>
              <a:buChar char="•"/>
            </a:pPr>
            <a:r>
              <a:rPr lang="tr-TR" dirty="0">
                <a:solidFill>
                  <a:srgbClr val="000000"/>
                </a:solidFill>
              </a:rPr>
              <a:t> Cevap kağıdı iki test için ortak olacak. </a:t>
            </a:r>
            <a:endParaRPr lang="tr-TR" sz="1200" dirty="0">
              <a:solidFill>
                <a:srgbClr val="000000"/>
              </a:solidFill>
            </a:endParaRPr>
          </a:p>
          <a:p>
            <a:r>
              <a:rPr lang="tr-TR" dirty="0">
                <a:solidFill>
                  <a:srgbClr val="000000"/>
                </a:solidFill>
              </a:rPr>
              <a:t/>
            </a:r>
            <a:br>
              <a:rPr lang="tr-TR" dirty="0">
                <a:solidFill>
                  <a:srgbClr val="000000"/>
                </a:solidFill>
              </a:rPr>
            </a:br>
            <a:endParaRPr lang="tr-TR" sz="1800"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z="3200" b="1" smtClean="0"/>
              <a:t>LYS-2 (FEN BİLİMLERİ-2)</a:t>
            </a:r>
          </a:p>
        </p:txBody>
      </p:sp>
      <p:sp>
        <p:nvSpPr>
          <p:cNvPr id="196611" name="Rectangle 3"/>
          <p:cNvSpPr>
            <a:spLocks noGrp="1" noChangeArrowheads="1"/>
          </p:cNvSpPr>
          <p:nvPr>
            <p:ph type="body" idx="1"/>
          </p:nvPr>
        </p:nvSpPr>
        <p:spPr>
          <a:xfrm>
            <a:off x="827088" y="2133600"/>
            <a:ext cx="7958137" cy="4437063"/>
          </a:xfrm>
        </p:spPr>
        <p:txBody>
          <a:bodyPr/>
          <a:lstStyle/>
          <a:p>
            <a:pPr eaLnBrk="1" hangingPunct="1">
              <a:lnSpc>
                <a:spcPct val="80000"/>
              </a:lnSpc>
              <a:defRPr/>
            </a:pPr>
            <a:r>
              <a:rPr lang="tr-TR" sz="2100" dirty="0" smtClean="0">
                <a:solidFill>
                  <a:srgbClr val="000000"/>
                </a:solidFill>
              </a:rPr>
              <a:t>30 Fizik + 30 Kimya + 30 Biyoloji</a:t>
            </a:r>
            <a:br>
              <a:rPr lang="tr-TR" sz="2100" dirty="0" smtClean="0">
                <a:solidFill>
                  <a:srgbClr val="000000"/>
                </a:solidFill>
              </a:rPr>
            </a:br>
            <a:r>
              <a:rPr lang="tr-TR" sz="2100" dirty="0" smtClean="0">
                <a:solidFill>
                  <a:srgbClr val="000000"/>
                </a:solidFill>
              </a:rPr>
              <a:t/>
            </a:r>
            <a:br>
              <a:rPr lang="tr-TR" sz="2100" dirty="0" smtClean="0">
                <a:solidFill>
                  <a:srgbClr val="000000"/>
                </a:solidFill>
              </a:rPr>
            </a:br>
            <a:r>
              <a:rPr lang="tr-TR" sz="2100" dirty="0" smtClean="0">
                <a:solidFill>
                  <a:srgbClr val="000000"/>
                </a:solidFill>
              </a:rPr>
              <a:t>      - 30 Fizik sorusuna 45 dakika</a:t>
            </a:r>
          </a:p>
          <a:p>
            <a:pPr eaLnBrk="1" hangingPunct="1">
              <a:lnSpc>
                <a:spcPct val="80000"/>
              </a:lnSpc>
              <a:buFont typeface="Wingdings" pitchFamily="2" charset="2"/>
              <a:buNone/>
              <a:defRPr/>
            </a:pPr>
            <a:r>
              <a:rPr lang="tr-TR" sz="2100" dirty="0" smtClean="0">
                <a:solidFill>
                  <a:srgbClr val="000000"/>
                </a:solidFill>
              </a:rPr>
              <a:t>           - 30 Kimya sorusuna 45 dakika</a:t>
            </a:r>
          </a:p>
          <a:p>
            <a:pPr eaLnBrk="1" hangingPunct="1">
              <a:lnSpc>
                <a:spcPct val="80000"/>
              </a:lnSpc>
              <a:buFont typeface="Wingdings" pitchFamily="2" charset="2"/>
              <a:buNone/>
              <a:defRPr/>
            </a:pPr>
            <a:r>
              <a:rPr lang="tr-TR" sz="2100" dirty="0" smtClean="0">
                <a:solidFill>
                  <a:srgbClr val="000000"/>
                </a:solidFill>
              </a:rPr>
              <a:t>           - 30 Biyoloji sorusuna 45 dakika</a:t>
            </a:r>
          </a:p>
          <a:p>
            <a:pPr eaLnBrk="1" hangingPunct="1">
              <a:lnSpc>
                <a:spcPct val="80000"/>
              </a:lnSpc>
              <a:buFont typeface="Wingdings" pitchFamily="2" charset="2"/>
              <a:buNone/>
              <a:defRPr/>
            </a:pPr>
            <a:r>
              <a:rPr lang="tr-TR" sz="2100" dirty="0" smtClean="0">
                <a:solidFill>
                  <a:srgbClr val="000000"/>
                </a:solidFill>
              </a:rPr>
              <a:t>Toplam 90 soruya 135 dakika süre verilecek.</a:t>
            </a:r>
          </a:p>
          <a:p>
            <a:pPr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Fizik, Kimya ve Biyoloji testleri için </a:t>
            </a:r>
            <a:r>
              <a:rPr lang="tr-TR" sz="2100" dirty="0" smtClean="0">
                <a:solidFill>
                  <a:srgbClr val="0033CC"/>
                </a:solidFill>
              </a:rPr>
              <a:t>ayrı soru kitapçığı</a:t>
            </a:r>
            <a:r>
              <a:rPr lang="tr-TR" sz="2100" dirty="0" smtClean="0">
                <a:solidFill>
                  <a:srgbClr val="000000"/>
                </a:solidFill>
              </a:rPr>
              <a:t> ve </a:t>
            </a:r>
            <a:r>
              <a:rPr lang="tr-TR" sz="2100" dirty="0" smtClean="0">
                <a:solidFill>
                  <a:srgbClr val="0033CC"/>
                </a:solidFill>
              </a:rPr>
              <a:t>ayrı süreler</a:t>
            </a:r>
            <a:r>
              <a:rPr lang="tr-TR" sz="2100" dirty="0" smtClean="0">
                <a:solidFill>
                  <a:srgbClr val="000000"/>
                </a:solidFill>
              </a:rPr>
              <a:t> verilecek. </a:t>
            </a:r>
          </a:p>
          <a:p>
            <a:pPr marL="0" indent="0"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Cevap kâğıdı üç test için ortak olacak.</a:t>
            </a:r>
            <a:br>
              <a:rPr lang="tr-TR" sz="2100" dirty="0" smtClean="0">
                <a:solidFill>
                  <a:srgbClr val="000000"/>
                </a:solidFill>
              </a:rPr>
            </a:br>
            <a:endParaRPr lang="tr-TR" sz="2100" dirty="0" smtClean="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z="3200" b="1" smtClean="0"/>
              <a:t>LYS-3 (TÜRK DİLİ VE EDEBİYATI – COĞRAFYA-1)</a:t>
            </a:r>
          </a:p>
        </p:txBody>
      </p:sp>
      <p:sp>
        <p:nvSpPr>
          <p:cNvPr id="197635" name="Rectangle 3"/>
          <p:cNvSpPr>
            <a:spLocks noGrp="1" noChangeArrowheads="1"/>
          </p:cNvSpPr>
          <p:nvPr>
            <p:ph type="body" idx="1"/>
          </p:nvPr>
        </p:nvSpPr>
        <p:spPr>
          <a:xfrm>
            <a:off x="827088" y="2205038"/>
            <a:ext cx="7958137" cy="4652962"/>
          </a:xfrm>
        </p:spPr>
        <p:txBody>
          <a:bodyPr/>
          <a:lstStyle/>
          <a:p>
            <a:pPr eaLnBrk="1" hangingPunct="1">
              <a:lnSpc>
                <a:spcPct val="80000"/>
              </a:lnSpc>
              <a:defRPr/>
            </a:pPr>
            <a:r>
              <a:rPr lang="tr-TR" sz="2000" dirty="0" smtClean="0">
                <a:solidFill>
                  <a:srgbClr val="000000"/>
                </a:solidFill>
              </a:rPr>
              <a:t>56 Türk Dili ve Edebiyat + 24 Coğrafya-1</a:t>
            </a:r>
          </a:p>
          <a:p>
            <a:pPr marL="0" indent="0" eaLnBrk="1" hangingPunct="1">
              <a:lnSpc>
                <a:spcPct val="80000"/>
              </a:lnSpc>
              <a:buFont typeface="Wingdings" pitchFamily="2" charset="2"/>
              <a:buNone/>
              <a:defRPr/>
            </a:pPr>
            <a:endParaRPr lang="tr-TR" sz="1000" dirty="0" smtClean="0">
              <a:solidFill>
                <a:srgbClr val="000000"/>
              </a:solidFill>
            </a:endParaRPr>
          </a:p>
          <a:p>
            <a:pPr marL="0" indent="0" eaLnBrk="1" hangingPunct="1">
              <a:lnSpc>
                <a:spcPct val="80000"/>
              </a:lnSpc>
              <a:buFont typeface="Wingdings" pitchFamily="2" charset="2"/>
              <a:buNone/>
              <a:defRPr/>
            </a:pPr>
            <a:r>
              <a:rPr lang="tr-TR" sz="2000" dirty="0" smtClean="0">
                <a:solidFill>
                  <a:srgbClr val="000000"/>
                </a:solidFill>
              </a:rPr>
              <a:t>            - 56 Edebiyat sorusuna 85 dakika</a:t>
            </a:r>
          </a:p>
          <a:p>
            <a:pPr eaLnBrk="1" hangingPunct="1">
              <a:lnSpc>
                <a:spcPct val="80000"/>
              </a:lnSpc>
              <a:buFont typeface="Wingdings" pitchFamily="2" charset="2"/>
              <a:buNone/>
              <a:defRPr/>
            </a:pPr>
            <a:r>
              <a:rPr lang="tr-TR" sz="2000" dirty="0" smtClean="0">
                <a:solidFill>
                  <a:srgbClr val="000000"/>
                </a:solidFill>
              </a:rPr>
              <a:t>            - 24 Coğrafya–1 sorusuna 35 dakika </a:t>
            </a:r>
          </a:p>
          <a:p>
            <a:pPr eaLnBrk="1" hangingPunct="1">
              <a:lnSpc>
                <a:spcPct val="80000"/>
              </a:lnSpc>
              <a:buFont typeface="Wingdings" pitchFamily="2" charset="2"/>
              <a:buNone/>
              <a:defRPr/>
            </a:pPr>
            <a:r>
              <a:rPr lang="tr-TR" sz="2000" dirty="0" smtClean="0">
                <a:solidFill>
                  <a:srgbClr val="000000"/>
                </a:solidFill>
              </a:rPr>
              <a:t>Toplam 80 soruya 120 dakika süre verilecek.</a:t>
            </a:r>
          </a:p>
          <a:p>
            <a:pPr eaLnBrk="1" hangingPunct="1">
              <a:lnSpc>
                <a:spcPct val="80000"/>
              </a:lnSpc>
              <a:buFont typeface="Wingdings" pitchFamily="2" charset="2"/>
              <a:buNone/>
              <a:defRPr/>
            </a:pPr>
            <a:endParaRPr lang="tr-TR" sz="1000" dirty="0" smtClean="0">
              <a:solidFill>
                <a:srgbClr val="000000"/>
              </a:solidFill>
            </a:endParaRPr>
          </a:p>
          <a:p>
            <a:pPr eaLnBrk="1" hangingPunct="1">
              <a:lnSpc>
                <a:spcPct val="80000"/>
              </a:lnSpc>
              <a:defRPr/>
            </a:pPr>
            <a:r>
              <a:rPr lang="tr-TR" sz="2000" dirty="0" smtClean="0">
                <a:solidFill>
                  <a:srgbClr val="000000"/>
                </a:solidFill>
              </a:rPr>
              <a:t>Türk Dili ve Edebiyatı testi ile Coğrafya -1 testi için </a:t>
            </a:r>
            <a:r>
              <a:rPr lang="tr-TR" sz="2000" dirty="0" smtClean="0">
                <a:solidFill>
                  <a:srgbClr val="0033CC"/>
                </a:solidFill>
              </a:rPr>
              <a:t>ayrı soru kitapçıkları</a:t>
            </a:r>
            <a:r>
              <a:rPr lang="tr-TR" sz="2000" dirty="0" smtClean="0">
                <a:solidFill>
                  <a:srgbClr val="000000"/>
                </a:solidFill>
              </a:rPr>
              <a:t> ve </a:t>
            </a:r>
            <a:r>
              <a:rPr lang="tr-TR" sz="2000" dirty="0" smtClean="0">
                <a:solidFill>
                  <a:srgbClr val="0033CC"/>
                </a:solidFill>
              </a:rPr>
              <a:t>ayrı süreler</a:t>
            </a:r>
            <a:r>
              <a:rPr lang="tr-TR" sz="2000" dirty="0" smtClean="0">
                <a:solidFill>
                  <a:srgbClr val="000000"/>
                </a:solidFill>
              </a:rPr>
              <a:t> verilecek. </a:t>
            </a:r>
          </a:p>
          <a:p>
            <a:pPr eaLnBrk="1" hangingPunct="1">
              <a:lnSpc>
                <a:spcPct val="80000"/>
              </a:lnSpc>
              <a:defRPr/>
            </a:pPr>
            <a:r>
              <a:rPr lang="tr-TR" sz="2000" dirty="0" smtClean="0">
                <a:solidFill>
                  <a:srgbClr val="000000"/>
                </a:solidFill>
              </a:rPr>
              <a:t> Cevap kağıdı, iki test için ortak olacak.</a:t>
            </a:r>
          </a:p>
          <a:p>
            <a:pPr eaLnBrk="1" hangingPunct="1">
              <a:lnSpc>
                <a:spcPct val="80000"/>
              </a:lnSpc>
              <a:defRPr/>
            </a:pPr>
            <a:endParaRPr lang="tr-TR" sz="2400" dirty="0" smtClean="0"/>
          </a:p>
          <a:p>
            <a:pPr eaLnBrk="1" hangingPunct="1">
              <a:lnSpc>
                <a:spcPct val="80000"/>
              </a:lnSpc>
              <a:buFont typeface="Wingdings" pitchFamily="2" charset="2"/>
              <a:buNone/>
              <a:defRPr/>
            </a:pPr>
            <a:r>
              <a:rPr lang="tr-TR" sz="2000" b="1" dirty="0" smtClean="0">
                <a:solidFill>
                  <a:srgbClr val="FF0000"/>
                </a:solidFill>
              </a:rPr>
              <a:t>Not:</a:t>
            </a:r>
            <a:r>
              <a:rPr lang="tr-TR" sz="2000" dirty="0" smtClean="0"/>
              <a:t> </a:t>
            </a:r>
            <a:r>
              <a:rPr lang="tr-TR" sz="2000" dirty="0" smtClean="0">
                <a:solidFill>
                  <a:srgbClr val="000000"/>
                </a:solidFill>
              </a:rPr>
              <a:t>Coğrafya-1 testindeki sorular genel liselerin Türkçe-Matematik alanında okutulan coğrafya dersinin konularıyla sınırlı olacaktır. Yani tüm lise coğrafya müfredatından öğrenciler sorumludur. Mesela; 2012 LYS-3 coğrafya-1 testinde 9. sınıf konularından 6 tane soru gelmiştir.</a:t>
            </a:r>
          </a:p>
          <a:p>
            <a:pPr eaLnBrk="1" hangingPunct="1">
              <a:lnSpc>
                <a:spcPct val="80000"/>
              </a:lnSpc>
              <a:buFont typeface="Wingdings" pitchFamily="2" charset="2"/>
              <a:buNone/>
              <a:defRPr/>
            </a:pPr>
            <a:endParaRPr lang="tr-TR" sz="1000" dirty="0" smtClean="0">
              <a:solidFill>
                <a:srgbClr val="000000"/>
              </a:solidFill>
            </a:endParaRPr>
          </a:p>
          <a:p>
            <a:pPr eaLnBrk="1" hangingPunct="1">
              <a:lnSpc>
                <a:spcPct val="80000"/>
              </a:lnSpc>
              <a:buFont typeface="Wingdings" pitchFamily="2" charset="2"/>
              <a:buNone/>
              <a:defRPr/>
            </a:pPr>
            <a:r>
              <a:rPr lang="tr-TR" sz="2000" b="1" dirty="0" smtClean="0">
                <a:solidFill>
                  <a:srgbClr val="FF0000"/>
                </a:solidFill>
              </a:rPr>
              <a:t>Not:</a:t>
            </a:r>
            <a:r>
              <a:rPr lang="tr-TR" sz="2000" dirty="0" smtClean="0">
                <a:solidFill>
                  <a:srgbClr val="000000"/>
                </a:solidFill>
              </a:rPr>
              <a:t> 56 Edebiyat sorusunda 2010 yılında </a:t>
            </a:r>
            <a:r>
              <a:rPr lang="tr-TR" sz="2000" b="1" dirty="0" smtClean="0">
                <a:solidFill>
                  <a:srgbClr val="FF0000"/>
                </a:solidFill>
              </a:rPr>
              <a:t>20</a:t>
            </a:r>
            <a:r>
              <a:rPr lang="tr-TR" sz="2000" b="1" dirty="0" smtClean="0">
                <a:solidFill>
                  <a:srgbClr val="0033CC"/>
                </a:solidFill>
              </a:rPr>
              <a:t> Dil ve Anlatım</a:t>
            </a:r>
            <a:r>
              <a:rPr lang="tr-TR" sz="2000" dirty="0" smtClean="0">
                <a:solidFill>
                  <a:srgbClr val="000000"/>
                </a:solidFill>
              </a:rPr>
              <a:t>, 2011 yılında </a:t>
            </a:r>
            <a:r>
              <a:rPr lang="tr-TR" sz="2000" b="1" dirty="0" smtClean="0">
                <a:solidFill>
                  <a:srgbClr val="FF0000"/>
                </a:solidFill>
              </a:rPr>
              <a:t>21</a:t>
            </a:r>
            <a:r>
              <a:rPr lang="tr-TR" sz="2000" b="1" dirty="0" smtClean="0">
                <a:solidFill>
                  <a:srgbClr val="0033CC"/>
                </a:solidFill>
              </a:rPr>
              <a:t> Dil ve Anlatım</a:t>
            </a:r>
            <a:r>
              <a:rPr lang="tr-TR" sz="2000" dirty="0" smtClean="0">
                <a:solidFill>
                  <a:srgbClr val="000000"/>
                </a:solidFill>
              </a:rPr>
              <a:t>, 2012 yılında </a:t>
            </a:r>
            <a:r>
              <a:rPr lang="tr-TR" sz="2000" b="1" dirty="0" smtClean="0">
                <a:solidFill>
                  <a:srgbClr val="FF0000"/>
                </a:solidFill>
              </a:rPr>
              <a:t>23</a:t>
            </a:r>
            <a:r>
              <a:rPr lang="tr-TR" sz="2000" b="1" dirty="0" smtClean="0">
                <a:solidFill>
                  <a:srgbClr val="0033CC"/>
                </a:solidFill>
              </a:rPr>
              <a:t> Dil ve Anlatım</a:t>
            </a:r>
            <a:r>
              <a:rPr lang="tr-TR" sz="2000" dirty="0" smtClean="0">
                <a:solidFill>
                  <a:srgbClr val="000000"/>
                </a:solidFill>
              </a:rPr>
              <a:t> sorusu gelmiştir.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sz="3200" b="1" smtClean="0"/>
              <a:t>LYS-4 (SOSYAL BİLİMLER-2)</a:t>
            </a:r>
          </a:p>
        </p:txBody>
      </p:sp>
      <p:sp>
        <p:nvSpPr>
          <p:cNvPr id="28675" name="Rectangle 3"/>
          <p:cNvSpPr>
            <a:spLocks noGrp="1" noChangeArrowheads="1"/>
          </p:cNvSpPr>
          <p:nvPr>
            <p:ph type="body" idx="1"/>
          </p:nvPr>
        </p:nvSpPr>
        <p:spPr>
          <a:xfrm>
            <a:off x="827088" y="2420938"/>
            <a:ext cx="8137525" cy="3865582"/>
          </a:xfrm>
        </p:spPr>
        <p:txBody>
          <a:bodyPr/>
          <a:lstStyle/>
          <a:p>
            <a:pPr eaLnBrk="1" hangingPunct="1">
              <a:lnSpc>
                <a:spcPct val="80000"/>
              </a:lnSpc>
            </a:pPr>
            <a:r>
              <a:rPr lang="tr-TR" sz="2000" dirty="0" smtClean="0">
                <a:solidFill>
                  <a:srgbClr val="000000"/>
                </a:solidFill>
              </a:rPr>
              <a:t>44 Tarih + 16 Coğrafya–2 + 30 Felsefe Grubu (10 Psikoloji, 10 Sosyoloji, 10 Mantık)</a:t>
            </a:r>
            <a:br>
              <a:rPr lang="tr-TR" sz="2000" dirty="0" smtClean="0">
                <a:solidFill>
                  <a:srgbClr val="000000"/>
                </a:solidFill>
              </a:rPr>
            </a:br>
            <a:r>
              <a:rPr lang="tr-TR" sz="2000" dirty="0" smtClean="0">
                <a:solidFill>
                  <a:srgbClr val="000000"/>
                </a:solidFill>
              </a:rPr>
              <a:t/>
            </a:r>
            <a:br>
              <a:rPr lang="tr-TR" sz="2000" dirty="0" smtClean="0">
                <a:solidFill>
                  <a:srgbClr val="000000"/>
                </a:solidFill>
              </a:rPr>
            </a:br>
            <a:r>
              <a:rPr lang="tr-TR" sz="2000" dirty="0" smtClean="0">
                <a:solidFill>
                  <a:srgbClr val="000000"/>
                </a:solidFill>
              </a:rPr>
              <a:t>     - 44 Tarih sorusuna 65 dakika</a:t>
            </a:r>
          </a:p>
          <a:p>
            <a:pPr eaLnBrk="1" hangingPunct="1">
              <a:lnSpc>
                <a:spcPct val="80000"/>
              </a:lnSpc>
              <a:buFont typeface="Wingdings" pitchFamily="2" charset="2"/>
              <a:buNone/>
            </a:pPr>
            <a:r>
              <a:rPr lang="tr-TR" sz="2000" dirty="0" smtClean="0">
                <a:solidFill>
                  <a:srgbClr val="000000"/>
                </a:solidFill>
              </a:rPr>
              <a:t>	     - 16 Coğrafya-2 sorusuna 25 dakika</a:t>
            </a:r>
          </a:p>
          <a:p>
            <a:pPr eaLnBrk="1" hangingPunct="1">
              <a:lnSpc>
                <a:spcPct val="80000"/>
              </a:lnSpc>
              <a:buFont typeface="Wingdings" pitchFamily="2" charset="2"/>
              <a:buNone/>
            </a:pPr>
            <a:r>
              <a:rPr lang="tr-TR" sz="2000" dirty="0" smtClean="0">
                <a:solidFill>
                  <a:srgbClr val="000000"/>
                </a:solidFill>
              </a:rPr>
              <a:t>	     - 30 Felsefe grubu sorusuna 45 dakika süre </a:t>
            </a:r>
          </a:p>
          <a:p>
            <a:pPr eaLnBrk="1" hangingPunct="1">
              <a:lnSpc>
                <a:spcPct val="80000"/>
              </a:lnSpc>
              <a:buFont typeface="Wingdings" pitchFamily="2" charset="2"/>
              <a:buNone/>
            </a:pPr>
            <a:r>
              <a:rPr lang="tr-TR" sz="2000" dirty="0" smtClean="0">
                <a:solidFill>
                  <a:srgbClr val="000000"/>
                </a:solidFill>
              </a:rPr>
              <a:t>Toplam 90 soruya 135 dakika süre verilecek.</a:t>
            </a:r>
          </a:p>
          <a:p>
            <a:pPr eaLnBrk="1" hangingPunct="1">
              <a:lnSpc>
                <a:spcPct val="80000"/>
              </a:lnSpc>
              <a:buFont typeface="Wingdings" pitchFamily="2" charset="2"/>
              <a:buNone/>
            </a:pPr>
            <a:endParaRPr lang="tr-TR" sz="2000" dirty="0" smtClean="0">
              <a:solidFill>
                <a:srgbClr val="000000"/>
              </a:solidFill>
            </a:endParaRPr>
          </a:p>
          <a:p>
            <a:pPr eaLnBrk="1" hangingPunct="1">
              <a:lnSpc>
                <a:spcPct val="80000"/>
              </a:lnSpc>
              <a:buFont typeface="Wingdings" pitchFamily="2" charset="2"/>
              <a:buNone/>
            </a:pPr>
            <a:endParaRPr lang="tr-TR" sz="2000" dirty="0" smtClean="0">
              <a:solidFill>
                <a:srgbClr val="000000"/>
              </a:solidFill>
            </a:endParaRPr>
          </a:p>
          <a:p>
            <a:pPr eaLnBrk="1" hangingPunct="1">
              <a:lnSpc>
                <a:spcPct val="80000"/>
              </a:lnSpc>
            </a:pPr>
            <a:r>
              <a:rPr lang="tr-TR" sz="2000" dirty="0" smtClean="0">
                <a:solidFill>
                  <a:srgbClr val="000000"/>
                </a:solidFill>
              </a:rPr>
              <a:t>Tarih, Coğrafya ve Felsefe grubu testleri için </a:t>
            </a:r>
            <a:r>
              <a:rPr lang="tr-TR" sz="2000" dirty="0" smtClean="0">
                <a:solidFill>
                  <a:srgbClr val="0033CC"/>
                </a:solidFill>
              </a:rPr>
              <a:t>ayrı soru kitapçıkları</a:t>
            </a:r>
            <a:r>
              <a:rPr lang="tr-TR" sz="2000" dirty="0" smtClean="0">
                <a:solidFill>
                  <a:srgbClr val="000000"/>
                </a:solidFill>
              </a:rPr>
              <a:t> ve </a:t>
            </a:r>
            <a:r>
              <a:rPr lang="tr-TR" sz="2000" dirty="0" smtClean="0">
                <a:solidFill>
                  <a:srgbClr val="0033CC"/>
                </a:solidFill>
              </a:rPr>
              <a:t>ayrı süreler</a:t>
            </a:r>
            <a:r>
              <a:rPr lang="tr-TR" sz="2000" dirty="0" smtClean="0">
                <a:solidFill>
                  <a:srgbClr val="000000"/>
                </a:solidFill>
              </a:rPr>
              <a:t> verilecek.</a:t>
            </a:r>
          </a:p>
          <a:p>
            <a:pPr eaLnBrk="1" hangingPunct="1">
              <a:lnSpc>
                <a:spcPct val="80000"/>
              </a:lnSpc>
            </a:pPr>
            <a:r>
              <a:rPr lang="tr-TR" sz="2000" dirty="0" smtClean="0">
                <a:solidFill>
                  <a:srgbClr val="000000"/>
                </a:solidFill>
              </a:rPr>
              <a:t>Cevap kağıdı, üç test için ortak olacak.</a:t>
            </a:r>
          </a:p>
          <a:p>
            <a:pPr eaLnBrk="1" hangingPunct="1">
              <a:lnSpc>
                <a:spcPct val="80000"/>
              </a:lnSpc>
              <a:buFont typeface="Wingdings" pitchFamily="2" charset="2"/>
              <a:buNone/>
            </a:pPr>
            <a:endParaRPr lang="tr-TR" sz="2000" b="1" dirty="0" smtClean="0">
              <a:solidFill>
                <a:srgbClr val="FF0000"/>
              </a:solidFill>
            </a:endParaRPr>
          </a:p>
          <a:p>
            <a:pPr eaLnBrk="1" hangingPunct="1">
              <a:lnSpc>
                <a:spcPct val="80000"/>
              </a:lnSpc>
              <a:buFont typeface="Wingdings" pitchFamily="2" charset="2"/>
              <a:buNone/>
            </a:pPr>
            <a:r>
              <a:rPr lang="tr-TR" sz="1800" dirty="0" smtClean="0">
                <a:solidFill>
                  <a:srgbClr val="000000"/>
                </a:solidFill>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z="3200" b="1" smtClean="0"/>
              <a:t>LYS-5 (YABANCI DİL)</a:t>
            </a:r>
          </a:p>
        </p:txBody>
      </p:sp>
      <p:sp>
        <p:nvSpPr>
          <p:cNvPr id="29699" name="Rectangle 3"/>
          <p:cNvSpPr>
            <a:spLocks noGrp="1" noChangeArrowheads="1"/>
          </p:cNvSpPr>
          <p:nvPr>
            <p:ph type="body" idx="1"/>
          </p:nvPr>
        </p:nvSpPr>
        <p:spPr>
          <a:xfrm>
            <a:off x="827088" y="2976563"/>
            <a:ext cx="7958137" cy="3476625"/>
          </a:xfrm>
        </p:spPr>
        <p:txBody>
          <a:bodyPr/>
          <a:lstStyle/>
          <a:p>
            <a:pPr eaLnBrk="1" hangingPunct="1">
              <a:lnSpc>
                <a:spcPct val="80000"/>
              </a:lnSpc>
            </a:pPr>
            <a:r>
              <a:rPr lang="tr-TR" sz="2000" smtClean="0">
                <a:solidFill>
                  <a:srgbClr val="000000"/>
                </a:solidFill>
              </a:rPr>
              <a:t>Yabancı dil sınavı İngilizce, Almanca, Fransızca derslerinden yapılacak. Bunlardan sadece birine girilebilecek.</a:t>
            </a:r>
          </a:p>
          <a:p>
            <a:pPr eaLnBrk="1" hangingPunct="1">
              <a:lnSpc>
                <a:spcPct val="80000"/>
              </a:lnSpc>
              <a:buFont typeface="Wingdings" pitchFamily="2" charset="2"/>
              <a:buNone/>
            </a:pPr>
            <a:endParaRPr lang="tr-TR" sz="2000" smtClean="0">
              <a:solidFill>
                <a:srgbClr val="000000"/>
              </a:solidFill>
            </a:endParaRPr>
          </a:p>
          <a:p>
            <a:pPr eaLnBrk="1" hangingPunct="1">
              <a:lnSpc>
                <a:spcPct val="80000"/>
              </a:lnSpc>
            </a:pPr>
            <a:r>
              <a:rPr lang="tr-TR" sz="2000" smtClean="0">
                <a:solidFill>
                  <a:srgbClr val="000000"/>
                </a:solidFill>
              </a:rPr>
              <a:t>Her dil için soru sayısı 80, süresi 120 dakika olacak.</a:t>
            </a:r>
          </a:p>
          <a:p>
            <a:pPr eaLnBrk="1" hangingPunct="1">
              <a:lnSpc>
                <a:spcPct val="80000"/>
              </a:lnSpc>
              <a:buFont typeface="Wingdings" pitchFamily="2" charset="2"/>
              <a:buNone/>
            </a:pPr>
            <a:r>
              <a:rPr lang="tr-TR" sz="2000" smtClean="0">
                <a:solidFill>
                  <a:srgbClr val="000000"/>
                </a:solidFill>
              </a:rPr>
              <a:t>	</a:t>
            </a:r>
            <a:r>
              <a:rPr lang="tr-TR" sz="2000" b="1" smtClean="0">
                <a:solidFill>
                  <a:srgbClr val="000000"/>
                </a:solidFill>
              </a:rPr>
              <a:t>20 Soru:</a:t>
            </a:r>
            <a:r>
              <a:rPr lang="tr-TR" sz="2000" smtClean="0">
                <a:solidFill>
                  <a:srgbClr val="000000"/>
                </a:solidFill>
              </a:rPr>
              <a:t> Kelime bilgisi ve Dil bilgisi</a:t>
            </a:r>
          </a:p>
          <a:p>
            <a:pPr eaLnBrk="1" hangingPunct="1">
              <a:lnSpc>
                <a:spcPct val="80000"/>
              </a:lnSpc>
              <a:buFont typeface="Wingdings" pitchFamily="2" charset="2"/>
              <a:buNone/>
            </a:pPr>
            <a:r>
              <a:rPr lang="tr-TR" sz="2000" smtClean="0">
                <a:solidFill>
                  <a:srgbClr val="000000"/>
                </a:solidFill>
              </a:rPr>
              <a:t>	</a:t>
            </a:r>
            <a:r>
              <a:rPr lang="tr-TR" sz="2000" b="1" smtClean="0">
                <a:solidFill>
                  <a:srgbClr val="000000"/>
                </a:solidFill>
              </a:rPr>
              <a:t>12 Soru</a:t>
            </a:r>
            <a:r>
              <a:rPr lang="tr-TR" sz="2000" smtClean="0">
                <a:solidFill>
                  <a:srgbClr val="000000"/>
                </a:solidFill>
              </a:rPr>
              <a:t>: Çeviri</a:t>
            </a:r>
          </a:p>
          <a:p>
            <a:pPr eaLnBrk="1" hangingPunct="1">
              <a:lnSpc>
                <a:spcPct val="80000"/>
              </a:lnSpc>
              <a:buFont typeface="Wingdings" pitchFamily="2" charset="2"/>
              <a:buNone/>
            </a:pPr>
            <a:r>
              <a:rPr lang="tr-TR" sz="2000" smtClean="0">
                <a:solidFill>
                  <a:srgbClr val="000000"/>
                </a:solidFill>
              </a:rPr>
              <a:t>	</a:t>
            </a:r>
            <a:r>
              <a:rPr lang="tr-TR" sz="2000" b="1" smtClean="0">
                <a:solidFill>
                  <a:srgbClr val="000000"/>
                </a:solidFill>
              </a:rPr>
              <a:t>48 Soru</a:t>
            </a:r>
            <a:r>
              <a:rPr lang="tr-TR" sz="2000" smtClean="0">
                <a:solidFill>
                  <a:srgbClr val="000000"/>
                </a:solidFill>
              </a:rPr>
              <a:t>: Okuduğunu Anlama</a:t>
            </a:r>
          </a:p>
          <a:p>
            <a:pPr eaLnBrk="1" hangingPunct="1">
              <a:lnSpc>
                <a:spcPct val="80000"/>
              </a:lnSpc>
            </a:pPr>
            <a:endParaRPr lang="tr-TR" sz="2000" smtClean="0">
              <a:solidFill>
                <a:srgbClr val="000000"/>
              </a:solidFill>
            </a:endParaRPr>
          </a:p>
          <a:p>
            <a:pPr eaLnBrk="1" hangingPunct="1">
              <a:lnSpc>
                <a:spcPct val="80000"/>
              </a:lnSpc>
              <a:buFont typeface="Wingdings" pitchFamily="2" charset="2"/>
              <a:buNone/>
            </a:pPr>
            <a:endParaRPr lang="tr-TR" sz="2000" smtClean="0">
              <a:solidFill>
                <a:srgbClr val="000000"/>
              </a:solidFill>
            </a:endParaRPr>
          </a:p>
          <a:p>
            <a:pPr eaLnBrk="1" hangingPunct="1">
              <a:lnSpc>
                <a:spcPct val="80000"/>
              </a:lnSpc>
            </a:pPr>
            <a:r>
              <a:rPr lang="tr-TR" sz="2000" smtClean="0">
                <a:solidFill>
                  <a:srgbClr val="000000"/>
                </a:solidFill>
              </a:rPr>
              <a:t>Yabancı dil testi için </a:t>
            </a:r>
            <a:r>
              <a:rPr lang="tr-TR" sz="2000" smtClean="0">
                <a:solidFill>
                  <a:srgbClr val="0033CC"/>
                </a:solidFill>
              </a:rPr>
              <a:t>tek soru kitapçığı</a:t>
            </a:r>
            <a:r>
              <a:rPr lang="tr-TR" sz="2000" smtClean="0">
                <a:solidFill>
                  <a:srgbClr val="000000"/>
                </a:solidFill>
              </a:rPr>
              <a:t> ve </a:t>
            </a:r>
            <a:r>
              <a:rPr lang="tr-TR" sz="2000" smtClean="0">
                <a:solidFill>
                  <a:srgbClr val="0033CC"/>
                </a:solidFill>
              </a:rPr>
              <a:t>tek cevap kağıdı</a:t>
            </a:r>
            <a:r>
              <a:rPr lang="tr-TR" sz="2000" smtClean="0">
                <a:solidFill>
                  <a:srgbClr val="000000"/>
                </a:solidFill>
              </a:rPr>
              <a:t> kullanılacak.</a:t>
            </a:r>
            <a:br>
              <a:rPr lang="tr-TR" sz="2000" smtClean="0">
                <a:solidFill>
                  <a:srgbClr val="000000"/>
                </a:solidFill>
              </a:rPr>
            </a:br>
            <a:r>
              <a:rPr lang="tr-TR" sz="1400" smtClean="0"/>
              <a:t/>
            </a:r>
            <a:br>
              <a:rPr lang="tr-TR" sz="1400" smtClean="0"/>
            </a:br>
            <a:endParaRPr lang="tr-TR" sz="1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8"/>
          <p:cNvSpPr>
            <a:spLocks noGrp="1" noChangeArrowheads="1"/>
          </p:cNvSpPr>
          <p:nvPr>
            <p:ph type="title"/>
          </p:nvPr>
        </p:nvSpPr>
        <p:spPr/>
        <p:txBody>
          <a:bodyPr/>
          <a:lstStyle/>
          <a:p>
            <a:pPr eaLnBrk="1" hangingPunct="1"/>
            <a:r>
              <a:rPr lang="tr-TR" sz="3600" b="1" smtClean="0"/>
              <a:t>LYS PUAN TÜRLERİ</a:t>
            </a:r>
            <a:endParaRPr lang="en-US" sz="3600" b="1" smtClean="0"/>
          </a:p>
        </p:txBody>
      </p:sp>
      <p:sp>
        <p:nvSpPr>
          <p:cNvPr id="30723" name="Rectangle 1029"/>
          <p:cNvSpPr>
            <a:spLocks noGrp="1" noChangeArrowheads="1"/>
          </p:cNvSpPr>
          <p:nvPr>
            <p:ph type="body" idx="1"/>
          </p:nvPr>
        </p:nvSpPr>
        <p:spPr>
          <a:xfrm>
            <a:off x="685800" y="2133600"/>
            <a:ext cx="8458200" cy="4419600"/>
          </a:xfrm>
        </p:spPr>
        <p:txBody>
          <a:bodyPr/>
          <a:lstStyle/>
          <a:p>
            <a:pPr marL="522288" lvl="1" indent="0" eaLnBrk="1" hangingPunct="1">
              <a:lnSpc>
                <a:spcPct val="80000"/>
              </a:lnSpc>
              <a:buFont typeface="Wingdings" pitchFamily="2" charset="2"/>
              <a:buNone/>
            </a:pPr>
            <a:endParaRPr lang="tr-TR" sz="2000" b="1" smtClean="0">
              <a:solidFill>
                <a:srgbClr val="000000"/>
              </a:solidFill>
            </a:endParaRPr>
          </a:p>
          <a:p>
            <a:pPr marL="522288" lvl="1" indent="0" eaLnBrk="1" hangingPunct="1">
              <a:lnSpc>
                <a:spcPct val="80000"/>
              </a:lnSpc>
              <a:buFont typeface="Wingdings" pitchFamily="2" charset="2"/>
              <a:buNone/>
            </a:pPr>
            <a:r>
              <a:rPr lang="tr-TR" sz="2000" b="1" smtClean="0">
                <a:solidFill>
                  <a:srgbClr val="000000"/>
                </a:solidFill>
              </a:rPr>
              <a:t>- Sınav sonucunda öğrenciler girdikleri testlere göre şu puanlara sahip olacaktır.</a:t>
            </a:r>
          </a:p>
          <a:p>
            <a:pPr marL="522288" lvl="1" indent="0" eaLnBrk="1" hangingPunct="1">
              <a:lnSpc>
                <a:spcPct val="80000"/>
              </a:lnSpc>
              <a:buFont typeface="Wingdings" pitchFamily="2" charset="2"/>
              <a:buNone/>
            </a:pPr>
            <a:endParaRPr lang="tr-TR" sz="2000" b="1" smtClean="0">
              <a:solidFill>
                <a:srgbClr val="000000"/>
              </a:solidFill>
            </a:endParaRPr>
          </a:p>
          <a:p>
            <a:pPr marL="522288" lvl="1" indent="0" eaLnBrk="1" hangingPunct="1">
              <a:lnSpc>
                <a:spcPct val="80000"/>
              </a:lnSpc>
              <a:buFont typeface="Wingdings" pitchFamily="2" charset="2"/>
              <a:buNone/>
            </a:pPr>
            <a:r>
              <a:rPr lang="tr-TR" sz="2000" b="1" smtClean="0">
                <a:solidFill>
                  <a:srgbClr val="FF3300"/>
                </a:solidFill>
              </a:rPr>
              <a:t>(SAYISAL)	         (EA)              (SÖZEL)       (YABANCI DİL)</a:t>
            </a:r>
          </a:p>
          <a:p>
            <a:pPr eaLnBrk="1" hangingPunct="1">
              <a:lnSpc>
                <a:spcPct val="80000"/>
              </a:lnSpc>
              <a:buFont typeface="Wingdings" pitchFamily="2" charset="2"/>
              <a:buNone/>
            </a:pPr>
            <a:r>
              <a:rPr lang="tr-TR" sz="1400" b="1" smtClean="0"/>
              <a:t>            </a:t>
            </a:r>
            <a:r>
              <a:rPr lang="tr-TR" sz="2000" b="1" smtClean="0"/>
              <a:t>* MF-1               * TM-1             * TS-1              * DİL-1</a:t>
            </a:r>
          </a:p>
          <a:p>
            <a:pPr eaLnBrk="1" hangingPunct="1">
              <a:lnSpc>
                <a:spcPct val="80000"/>
              </a:lnSpc>
              <a:buFont typeface="Wingdings" pitchFamily="2" charset="2"/>
              <a:buNone/>
            </a:pPr>
            <a:r>
              <a:rPr lang="tr-TR" sz="2000" b="1" smtClean="0"/>
              <a:t>	   * MF-2               * TM-2             * TS-2              * DİL-2</a:t>
            </a:r>
          </a:p>
          <a:p>
            <a:pPr eaLnBrk="1" hangingPunct="1">
              <a:lnSpc>
                <a:spcPct val="80000"/>
              </a:lnSpc>
              <a:buFont typeface="Wingdings" pitchFamily="2" charset="2"/>
              <a:buNone/>
            </a:pPr>
            <a:r>
              <a:rPr lang="tr-TR" sz="2000" b="1" smtClean="0"/>
              <a:t>	   * MF-3               * TM-3	                             * DİL-3</a:t>
            </a:r>
          </a:p>
          <a:p>
            <a:pPr eaLnBrk="1" hangingPunct="1">
              <a:lnSpc>
                <a:spcPct val="80000"/>
              </a:lnSpc>
              <a:buFont typeface="Wingdings" pitchFamily="2" charset="2"/>
              <a:buNone/>
            </a:pPr>
            <a:r>
              <a:rPr lang="tr-TR" sz="2000" b="1" smtClean="0"/>
              <a:t>	   * MF-4</a:t>
            </a:r>
          </a:p>
          <a:p>
            <a:pPr eaLnBrk="1" hangingPunct="1">
              <a:lnSpc>
                <a:spcPct val="80000"/>
              </a:lnSpc>
            </a:pPr>
            <a:endParaRPr lang="tr-TR" sz="1400" smtClean="0"/>
          </a:p>
          <a:p>
            <a:pPr eaLnBrk="1" hangingPunct="1">
              <a:lnSpc>
                <a:spcPct val="80000"/>
              </a:lnSpc>
              <a:buFont typeface="Wingdings" pitchFamily="2" charset="2"/>
              <a:buNone/>
            </a:pPr>
            <a:r>
              <a:rPr lang="tr-TR" sz="2000" smtClean="0">
                <a:solidFill>
                  <a:srgbClr val="000000"/>
                </a:solidFill>
              </a:rPr>
              <a:t>	 - Bu puanlar hesaplanırken testlerin ağırlıkları farklı olacaktır.</a:t>
            </a:r>
          </a:p>
          <a:p>
            <a:pPr eaLnBrk="1" hangingPunct="1">
              <a:lnSpc>
                <a:spcPct val="80000"/>
              </a:lnSpc>
              <a:buFont typeface="Wingdings" pitchFamily="2" charset="2"/>
              <a:buNone/>
            </a:pPr>
            <a:endParaRPr lang="tr-TR" sz="2000" smtClean="0">
              <a:solidFill>
                <a:srgbClr val="000000"/>
              </a:solidFill>
            </a:endParaRPr>
          </a:p>
          <a:p>
            <a:pPr eaLnBrk="1" hangingPunct="1">
              <a:lnSpc>
                <a:spcPct val="80000"/>
              </a:lnSpc>
              <a:buFont typeface="Wingdings" pitchFamily="2" charset="2"/>
              <a:buNone/>
            </a:pPr>
            <a:r>
              <a:rPr lang="tr-TR" sz="2000" smtClean="0"/>
              <a:t>     </a:t>
            </a:r>
            <a:r>
              <a:rPr lang="tr-TR" sz="2000" b="1" smtClean="0">
                <a:solidFill>
                  <a:srgbClr val="000000"/>
                </a:solidFill>
              </a:rPr>
              <a:t>Örneğin; </a:t>
            </a:r>
            <a:r>
              <a:rPr lang="tr-TR" sz="2000" smtClean="0">
                <a:solidFill>
                  <a:srgbClr val="000000"/>
                </a:solidFill>
              </a:rPr>
              <a:t>MF–1 de Biyoloji testinin katsayısı ile MF–3 de Biyoloji testinin katsayısı çok farklı olacaktır. Ayrıntılı bilgi 32, 33, 34 ve 35. numaralı slaytlarda tablo halinde gösterilmiştir.</a:t>
            </a:r>
          </a:p>
          <a:p>
            <a:pPr eaLnBrk="1" hangingPunct="1">
              <a:lnSpc>
                <a:spcPct val="80000"/>
              </a:lnSpc>
            </a:pPr>
            <a:endParaRPr lang="tr-TR" sz="2000" smtClean="0">
              <a:solidFill>
                <a:srgbClr val="00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tr-TR" sz="3200" b="1" smtClean="0">
                <a:solidFill>
                  <a:srgbClr val="FF0000"/>
                </a:solidFill>
              </a:rPr>
              <a:t>PUAN TÜRLERİNE GÖRE        </a:t>
            </a:r>
            <a:r>
              <a:rPr lang="tr-TR" sz="3200" b="1" smtClean="0">
                <a:solidFill>
                  <a:srgbClr val="0033CC"/>
                </a:solidFill>
              </a:rPr>
              <a:t>LYS’DE</a:t>
            </a:r>
            <a:r>
              <a:rPr lang="tr-TR" sz="3200" b="1" smtClean="0">
                <a:solidFill>
                  <a:srgbClr val="FF0000"/>
                </a:solidFill>
              </a:rPr>
              <a:t> ÇÖZÜLECEK TESTLER</a:t>
            </a:r>
            <a:endParaRPr lang="en-US" sz="3200" b="1" smtClean="0">
              <a:solidFill>
                <a:srgbClr val="FF0000"/>
              </a:solidFill>
            </a:endParaRPr>
          </a:p>
        </p:txBody>
      </p:sp>
      <p:sp>
        <p:nvSpPr>
          <p:cNvPr id="31747" name="Rectangle 5"/>
          <p:cNvSpPr>
            <a:spLocks noGrp="1" noChangeArrowheads="1"/>
          </p:cNvSpPr>
          <p:nvPr>
            <p:ph type="body" idx="1"/>
          </p:nvPr>
        </p:nvSpPr>
        <p:spPr>
          <a:xfrm>
            <a:off x="2051050" y="2366963"/>
            <a:ext cx="6192838" cy="4491037"/>
          </a:xfrm>
        </p:spPr>
        <p:txBody>
          <a:bodyPr/>
          <a:lstStyle/>
          <a:p>
            <a:pPr eaLnBrk="1" hangingPunct="1">
              <a:lnSpc>
                <a:spcPct val="80000"/>
              </a:lnSpc>
            </a:pPr>
            <a:r>
              <a:rPr lang="tr-TR" sz="1800" b="1" smtClean="0">
                <a:solidFill>
                  <a:srgbClr val="FF0000"/>
                </a:solidFill>
              </a:rPr>
              <a:t>Matematik-fen puanı (MF):</a:t>
            </a:r>
            <a:r>
              <a:rPr lang="tr-TR" sz="1800" b="1" smtClean="0">
                <a:solidFill>
                  <a:srgbClr val="000000"/>
                </a:solidFill>
              </a:rPr>
              <a:t>  </a:t>
            </a:r>
          </a:p>
          <a:p>
            <a:pPr eaLnBrk="1" hangingPunct="1">
              <a:lnSpc>
                <a:spcPct val="80000"/>
              </a:lnSpc>
              <a:buFont typeface="Wingdings" pitchFamily="2" charset="2"/>
              <a:buNone/>
            </a:pPr>
            <a:r>
              <a:rPr lang="tr-TR" sz="1800" b="1" smtClean="0">
                <a:solidFill>
                  <a:srgbClr val="000000"/>
                </a:solidFill>
              </a:rPr>
              <a:t>           LYS-1 (Mat - Geo)</a:t>
            </a:r>
          </a:p>
          <a:p>
            <a:pPr eaLnBrk="1" hangingPunct="1">
              <a:lnSpc>
                <a:spcPct val="80000"/>
              </a:lnSpc>
              <a:buFont typeface="Wingdings" pitchFamily="2" charset="2"/>
              <a:buNone/>
            </a:pPr>
            <a:r>
              <a:rPr lang="tr-TR" sz="1800" b="1" smtClean="0">
                <a:solidFill>
                  <a:srgbClr val="000000"/>
                </a:solidFill>
              </a:rPr>
              <a:t>           LYS-2 (Fizik – Kimya - Biyoloji) testlerini</a:t>
            </a:r>
          </a:p>
          <a:p>
            <a:pPr eaLnBrk="1" hangingPunct="1">
              <a:lnSpc>
                <a:spcPct val="80000"/>
              </a:lnSpc>
            </a:pPr>
            <a:endParaRPr lang="tr-TR" sz="1800" b="1" smtClean="0">
              <a:solidFill>
                <a:srgbClr val="FF0000"/>
              </a:solidFill>
            </a:endParaRPr>
          </a:p>
          <a:p>
            <a:pPr eaLnBrk="1" hangingPunct="1">
              <a:lnSpc>
                <a:spcPct val="80000"/>
              </a:lnSpc>
            </a:pPr>
            <a:r>
              <a:rPr lang="tr-TR" sz="1800" b="1" smtClean="0">
                <a:solidFill>
                  <a:srgbClr val="FF0000"/>
                </a:solidFill>
              </a:rPr>
              <a:t>Türkçe- Matematik puanı (TM) :</a:t>
            </a:r>
            <a:r>
              <a:rPr lang="tr-TR" sz="1800" smtClean="0">
                <a:solidFill>
                  <a:srgbClr val="FF0000"/>
                </a:solidFill>
              </a:rPr>
              <a:t> </a:t>
            </a:r>
          </a:p>
          <a:p>
            <a:pPr eaLnBrk="1" hangingPunct="1">
              <a:lnSpc>
                <a:spcPct val="80000"/>
              </a:lnSpc>
              <a:buFont typeface="Wingdings" pitchFamily="2" charset="2"/>
              <a:buNone/>
            </a:pPr>
            <a:r>
              <a:rPr lang="tr-TR" sz="1800" smtClean="0">
                <a:solidFill>
                  <a:srgbClr val="000000"/>
                </a:solidFill>
              </a:rPr>
              <a:t>           </a:t>
            </a:r>
            <a:r>
              <a:rPr lang="tr-TR" sz="1800" b="1" smtClean="0">
                <a:solidFill>
                  <a:srgbClr val="000000"/>
                </a:solidFill>
              </a:rPr>
              <a:t>LYS-1 (Mat - Geo) </a:t>
            </a:r>
          </a:p>
          <a:p>
            <a:pPr eaLnBrk="1" hangingPunct="1">
              <a:lnSpc>
                <a:spcPct val="80000"/>
              </a:lnSpc>
              <a:buFont typeface="Wingdings" pitchFamily="2" charset="2"/>
              <a:buNone/>
            </a:pPr>
            <a:r>
              <a:rPr lang="tr-TR" sz="1800" b="1" smtClean="0">
                <a:solidFill>
                  <a:srgbClr val="000000"/>
                </a:solidFill>
              </a:rPr>
              <a:t>           LYS-3 (Türk Dili ve Ed. - Coğ-1) testlerini</a:t>
            </a:r>
          </a:p>
          <a:p>
            <a:pPr eaLnBrk="1" hangingPunct="1">
              <a:lnSpc>
                <a:spcPct val="80000"/>
              </a:lnSpc>
              <a:buFont typeface="Wingdings" pitchFamily="2" charset="2"/>
              <a:buNone/>
            </a:pPr>
            <a:endParaRPr lang="tr-TR" sz="1800" b="1" smtClean="0">
              <a:solidFill>
                <a:srgbClr val="000000"/>
              </a:solidFill>
            </a:endParaRPr>
          </a:p>
          <a:p>
            <a:pPr eaLnBrk="1" hangingPunct="1">
              <a:lnSpc>
                <a:spcPct val="80000"/>
              </a:lnSpc>
            </a:pPr>
            <a:r>
              <a:rPr lang="tr-TR" sz="1800" b="1" smtClean="0">
                <a:solidFill>
                  <a:srgbClr val="FF0000"/>
                </a:solidFill>
              </a:rPr>
              <a:t>Türkçe – Sosyal puanı (TS):  </a:t>
            </a:r>
          </a:p>
          <a:p>
            <a:pPr eaLnBrk="1" hangingPunct="1">
              <a:lnSpc>
                <a:spcPct val="80000"/>
              </a:lnSpc>
              <a:buFont typeface="Wingdings" pitchFamily="2" charset="2"/>
              <a:buNone/>
            </a:pPr>
            <a:r>
              <a:rPr lang="tr-TR" sz="1800" b="1" smtClean="0">
                <a:solidFill>
                  <a:srgbClr val="000000"/>
                </a:solidFill>
              </a:rPr>
              <a:t>           LYS-3 (Türk Dili ve Ed. - Coğ-1)</a:t>
            </a:r>
          </a:p>
          <a:p>
            <a:pPr eaLnBrk="1" hangingPunct="1">
              <a:lnSpc>
                <a:spcPct val="80000"/>
              </a:lnSpc>
              <a:buFont typeface="Wingdings" pitchFamily="2" charset="2"/>
              <a:buNone/>
            </a:pPr>
            <a:r>
              <a:rPr lang="tr-TR" sz="1800" b="1" smtClean="0">
                <a:solidFill>
                  <a:srgbClr val="000000"/>
                </a:solidFill>
              </a:rPr>
              <a:t>           LYS-4 (Tarih, Coğrafya-2, Felsefe Grubu) testlerini</a:t>
            </a:r>
          </a:p>
          <a:p>
            <a:pPr eaLnBrk="1" hangingPunct="1">
              <a:lnSpc>
                <a:spcPct val="80000"/>
              </a:lnSpc>
              <a:buFont typeface="Wingdings" pitchFamily="2" charset="2"/>
              <a:buNone/>
            </a:pPr>
            <a:endParaRPr lang="tr-TR" sz="1800" b="1" smtClean="0">
              <a:solidFill>
                <a:srgbClr val="000000"/>
              </a:solidFill>
            </a:endParaRPr>
          </a:p>
          <a:p>
            <a:pPr eaLnBrk="1" hangingPunct="1">
              <a:lnSpc>
                <a:spcPct val="80000"/>
              </a:lnSpc>
            </a:pPr>
            <a:r>
              <a:rPr lang="tr-TR" sz="1800" b="1" smtClean="0">
                <a:solidFill>
                  <a:srgbClr val="FF0000"/>
                </a:solidFill>
              </a:rPr>
              <a:t>Yabancı Dil puanı (DİL) : </a:t>
            </a:r>
          </a:p>
          <a:p>
            <a:pPr eaLnBrk="1" hangingPunct="1">
              <a:lnSpc>
                <a:spcPct val="80000"/>
              </a:lnSpc>
              <a:buFont typeface="Wingdings" pitchFamily="2" charset="2"/>
              <a:buNone/>
            </a:pPr>
            <a:r>
              <a:rPr lang="tr-TR" sz="1800" b="1" smtClean="0">
                <a:solidFill>
                  <a:srgbClr val="000000"/>
                </a:solidFill>
              </a:rPr>
              <a:t>           LYS-5 (İng, Almanca, Fransızca) testlerini çözecektir.</a:t>
            </a:r>
          </a:p>
          <a:p>
            <a:pPr eaLnBrk="1" hangingPunct="1">
              <a:lnSpc>
                <a:spcPct val="80000"/>
              </a:lnSpc>
              <a:buFont typeface="Wingdings" pitchFamily="2" charset="2"/>
              <a:buNone/>
            </a:pPr>
            <a:r>
              <a:rPr lang="tr-TR" sz="1800" smtClean="0"/>
              <a:t>              </a:t>
            </a:r>
          </a:p>
          <a:p>
            <a:pPr eaLnBrk="1" hangingPunct="1">
              <a:lnSpc>
                <a:spcPct val="80000"/>
              </a:lnSpc>
              <a:buFont typeface="Wingdings" pitchFamily="2" charset="2"/>
              <a:buNone/>
            </a:pPr>
            <a:r>
              <a:rPr lang="tr-TR" sz="140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71600" y="773113"/>
            <a:ext cx="7378700" cy="1143000"/>
          </a:xfrm>
        </p:spPr>
        <p:txBody>
          <a:bodyPr/>
          <a:lstStyle/>
          <a:p>
            <a:pPr eaLnBrk="1" hangingPunct="1"/>
            <a:r>
              <a:rPr lang="tr-TR" sz="3200" b="1" smtClean="0">
                <a:solidFill>
                  <a:srgbClr val="FF0000"/>
                </a:solidFill>
              </a:rPr>
              <a:t>LYS TESTLERİNİN </a:t>
            </a:r>
            <a:r>
              <a:rPr lang="tr-TR" sz="3200" b="1" u="sng" smtClean="0">
                <a:solidFill>
                  <a:srgbClr val="FF0000"/>
                </a:solidFill>
              </a:rPr>
              <a:t>LYS PUANLARINA</a:t>
            </a:r>
            <a:r>
              <a:rPr lang="tr-TR" sz="3200" b="1" smtClean="0">
                <a:solidFill>
                  <a:srgbClr val="FF0000"/>
                </a:solidFill>
              </a:rPr>
              <a:t> KATKISI NE KADAR-1</a:t>
            </a:r>
            <a:br>
              <a:rPr lang="tr-TR" sz="3200" b="1" smtClean="0">
                <a:solidFill>
                  <a:srgbClr val="FF0000"/>
                </a:solidFill>
              </a:rPr>
            </a:br>
            <a:endParaRPr lang="tr-TR" sz="3200" b="1" smtClean="0">
              <a:solidFill>
                <a:srgbClr val="FF0000"/>
              </a:solidFill>
            </a:endParaRPr>
          </a:p>
        </p:txBody>
      </p:sp>
      <p:sp>
        <p:nvSpPr>
          <p:cNvPr id="32771" name="Rectangle 3"/>
          <p:cNvSpPr>
            <a:spLocks noGrp="1" noChangeArrowheads="1"/>
          </p:cNvSpPr>
          <p:nvPr>
            <p:ph type="body" idx="1"/>
          </p:nvPr>
        </p:nvSpPr>
        <p:spPr>
          <a:xfrm>
            <a:off x="809625" y="2355850"/>
            <a:ext cx="7958138" cy="3881438"/>
          </a:xfrm>
        </p:spPr>
        <p:txBody>
          <a:bodyPr/>
          <a:lstStyle/>
          <a:p>
            <a:pPr eaLnBrk="1" hangingPunct="1">
              <a:lnSpc>
                <a:spcPct val="80000"/>
              </a:lnSpc>
              <a:buFont typeface="Wingdings" pitchFamily="2" charset="2"/>
              <a:buNone/>
            </a:pPr>
            <a:r>
              <a:rPr lang="tr-TR" sz="2000" b="1" smtClean="0"/>
              <a:t>	</a:t>
            </a:r>
            <a:r>
              <a:rPr lang="tr-TR" sz="2000" b="1" smtClean="0">
                <a:solidFill>
                  <a:srgbClr val="000000"/>
                </a:solidFill>
              </a:rPr>
              <a:t>LYS </a:t>
            </a:r>
            <a:r>
              <a:rPr lang="tr-TR" sz="2000" smtClean="0">
                <a:solidFill>
                  <a:srgbClr val="000000"/>
                </a:solidFill>
              </a:rPr>
              <a:t>testlerinin LYS puan türlerine katkısı</a:t>
            </a:r>
            <a:r>
              <a:rPr lang="tr-TR" sz="2000" b="1" smtClean="0">
                <a:solidFill>
                  <a:srgbClr val="000000"/>
                </a:solidFill>
              </a:rPr>
              <a:t> </a:t>
            </a:r>
            <a:r>
              <a:rPr lang="tr-TR" sz="2000" b="1" smtClean="0">
                <a:solidFill>
                  <a:srgbClr val="0033CC"/>
                </a:solidFill>
              </a:rPr>
              <a:t>en fazla %60 (</a:t>
            </a:r>
            <a:r>
              <a:rPr lang="tr-TR" sz="2000" b="1" smtClean="0">
                <a:solidFill>
                  <a:schemeClr val="folHlink"/>
                </a:solidFill>
              </a:rPr>
              <a:t>*</a:t>
            </a:r>
            <a:r>
              <a:rPr lang="tr-TR" sz="2000" b="1" smtClean="0">
                <a:solidFill>
                  <a:srgbClr val="0033CC"/>
                </a:solidFill>
              </a:rPr>
              <a:t>240 puan)</a:t>
            </a:r>
            <a:r>
              <a:rPr lang="tr-TR" sz="2000" b="1" smtClean="0">
                <a:solidFill>
                  <a:srgbClr val="000000"/>
                </a:solidFill>
              </a:rPr>
              <a:t> </a:t>
            </a:r>
            <a:r>
              <a:rPr lang="tr-TR" sz="2000" smtClean="0">
                <a:solidFill>
                  <a:srgbClr val="000000"/>
                </a:solidFill>
              </a:rPr>
              <a:t>dır.</a:t>
            </a:r>
          </a:p>
          <a:p>
            <a:pPr eaLnBrk="1" hangingPunct="1">
              <a:lnSpc>
                <a:spcPct val="80000"/>
              </a:lnSpc>
              <a:buFont typeface="Wingdings" pitchFamily="2" charset="2"/>
              <a:buNone/>
            </a:pPr>
            <a:r>
              <a:rPr lang="tr-TR" sz="2000" smtClean="0">
                <a:solidFill>
                  <a:srgbClr val="000000"/>
                </a:solidFill>
              </a:rPr>
              <a:t> </a:t>
            </a:r>
            <a:endParaRPr lang="tr-TR" sz="2000" b="1" smtClean="0">
              <a:solidFill>
                <a:srgbClr val="000000"/>
              </a:solidFill>
            </a:endParaRPr>
          </a:p>
          <a:p>
            <a:pPr eaLnBrk="1" hangingPunct="1">
              <a:lnSpc>
                <a:spcPct val="80000"/>
              </a:lnSpc>
              <a:buFont typeface="Wingdings" pitchFamily="2" charset="2"/>
              <a:buNone/>
            </a:pPr>
            <a:r>
              <a:rPr lang="tr-TR" sz="2000" b="1" smtClean="0">
                <a:solidFill>
                  <a:srgbClr val="000000"/>
                </a:solidFill>
              </a:rPr>
              <a:t>	</a:t>
            </a:r>
            <a:r>
              <a:rPr lang="tr-TR" sz="2000" b="1" smtClean="0">
                <a:solidFill>
                  <a:schemeClr val="folHlink"/>
                </a:solidFill>
              </a:rPr>
              <a:t>*Uyarı:</a:t>
            </a:r>
            <a:r>
              <a:rPr lang="tr-TR" sz="2000" smtClean="0">
                <a:solidFill>
                  <a:srgbClr val="000000"/>
                </a:solidFill>
              </a:rPr>
              <a:t> LYS Ham Puanları 100–500 puan arasında değişmektedir (Okul puanı da bu ham puanın üstüne eklenerek yerleştirme puanları ortaya çıkmaktadır). Bu 240 ham puan LYS testlerinden alınabilecek en fazla puandır. Diğer kalan 160 puan YGS testlerinden alınabilmektedir ve bu durum 15, 16 ve 17. slaytlarda açıklanmıştır. </a:t>
            </a:r>
          </a:p>
          <a:p>
            <a:pPr eaLnBrk="1" hangingPunct="1">
              <a:lnSpc>
                <a:spcPct val="80000"/>
              </a:lnSpc>
              <a:buFont typeface="Wingdings" pitchFamily="2" charset="2"/>
              <a:buNone/>
            </a:pPr>
            <a:r>
              <a:rPr lang="tr-TR" sz="2000" smtClean="0">
                <a:solidFill>
                  <a:srgbClr val="000000"/>
                </a:solidFill>
              </a:rPr>
              <a:t> </a:t>
            </a:r>
          </a:p>
          <a:p>
            <a:pPr eaLnBrk="1" hangingPunct="1">
              <a:lnSpc>
                <a:spcPct val="80000"/>
              </a:lnSpc>
              <a:buFont typeface="Wingdings" pitchFamily="2" charset="2"/>
              <a:buNone/>
            </a:pPr>
            <a:endParaRPr lang="tr-TR" sz="2000" b="1" smtClean="0">
              <a:solidFill>
                <a:srgbClr val="000000"/>
              </a:solidFill>
            </a:endParaRPr>
          </a:p>
          <a:p>
            <a:pPr eaLnBrk="1" hangingPunct="1">
              <a:lnSpc>
                <a:spcPct val="80000"/>
              </a:lnSpc>
              <a:buFont typeface="Wingdings" pitchFamily="2" charset="2"/>
              <a:buNone/>
            </a:pPr>
            <a:r>
              <a:rPr lang="tr-TR" sz="2000" b="1" smtClean="0">
                <a:solidFill>
                  <a:srgbClr val="000000"/>
                </a:solidFill>
              </a:rPr>
              <a:t>	* İlgili LYS testlerinin MF–1</a:t>
            </a:r>
            <a:r>
              <a:rPr lang="tr-TR" sz="2000" smtClean="0">
                <a:solidFill>
                  <a:srgbClr val="000000"/>
                </a:solidFill>
              </a:rPr>
              <a:t> puan türüne getirdiği %60 lık etkiyi (240 puanlık) bir örnek göstererek açıklayalım.</a:t>
            </a:r>
            <a:r>
              <a:rPr lang="tr-TR" sz="1400" smtClean="0">
                <a:solidFill>
                  <a:srgbClr val="000000"/>
                </a:solidFill>
              </a:rPr>
              <a:t/>
            </a:r>
            <a:br>
              <a:rPr lang="tr-TR" sz="1400" smtClean="0">
                <a:solidFill>
                  <a:srgbClr val="000000"/>
                </a:solidFill>
              </a:rPr>
            </a:br>
            <a:endParaRPr lang="tr-TR" sz="1400" smtClean="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331913" y="836613"/>
            <a:ext cx="7378700" cy="1143000"/>
          </a:xfrm>
        </p:spPr>
        <p:txBody>
          <a:bodyPr/>
          <a:lstStyle/>
          <a:p>
            <a:pPr eaLnBrk="1" hangingPunct="1"/>
            <a:r>
              <a:rPr lang="tr-TR" sz="3200" b="1" smtClean="0">
                <a:solidFill>
                  <a:srgbClr val="FF0000"/>
                </a:solidFill>
              </a:rPr>
              <a:t>LYS TESTLERİNİN </a:t>
            </a:r>
            <a:r>
              <a:rPr lang="tr-TR" sz="3200" b="1" u="sng" smtClean="0">
                <a:solidFill>
                  <a:srgbClr val="FF0000"/>
                </a:solidFill>
              </a:rPr>
              <a:t>LYS PUANLARINA</a:t>
            </a:r>
            <a:r>
              <a:rPr lang="tr-TR" sz="3200" b="1" smtClean="0">
                <a:solidFill>
                  <a:srgbClr val="FF0000"/>
                </a:solidFill>
              </a:rPr>
              <a:t> KATKISI NE KADAR-2</a:t>
            </a:r>
            <a:br>
              <a:rPr lang="tr-TR" sz="3200" b="1" smtClean="0">
                <a:solidFill>
                  <a:srgbClr val="FF0000"/>
                </a:solidFill>
              </a:rPr>
            </a:br>
            <a:endParaRPr lang="tr-TR" sz="3200" b="1" smtClean="0">
              <a:solidFill>
                <a:srgbClr val="FF0000"/>
              </a:solidFill>
            </a:endParaRPr>
          </a:p>
        </p:txBody>
      </p:sp>
      <p:sp>
        <p:nvSpPr>
          <p:cNvPr id="33795" name="Rectangle 3"/>
          <p:cNvSpPr>
            <a:spLocks noGrp="1" noChangeArrowheads="1"/>
          </p:cNvSpPr>
          <p:nvPr>
            <p:ph type="body" idx="1"/>
          </p:nvPr>
        </p:nvSpPr>
        <p:spPr>
          <a:xfrm>
            <a:off x="809625" y="2205038"/>
            <a:ext cx="8083550" cy="4454525"/>
          </a:xfrm>
        </p:spPr>
        <p:txBody>
          <a:bodyPr/>
          <a:lstStyle/>
          <a:p>
            <a:pPr eaLnBrk="1" hangingPunct="1">
              <a:lnSpc>
                <a:spcPct val="80000"/>
              </a:lnSpc>
            </a:pPr>
            <a:r>
              <a:rPr lang="tr-TR" sz="1800" b="1" dirty="0" smtClean="0">
                <a:solidFill>
                  <a:srgbClr val="0033CC"/>
                </a:solidFill>
              </a:rPr>
              <a:t>MF–1 puan türünün</a:t>
            </a:r>
            <a:r>
              <a:rPr lang="tr-TR" sz="1800" dirty="0" smtClean="0">
                <a:solidFill>
                  <a:srgbClr val="000000"/>
                </a:solidFill>
              </a:rPr>
              <a:t> oluşmasında %60 pay oluşturan LYS testleri LYS–1 (Matematik) ve LYS–2 (Fen Grubu) testleridir. Bu testlerin %60 </a:t>
            </a:r>
            <a:r>
              <a:rPr lang="tr-TR" sz="1800" dirty="0" err="1" smtClean="0">
                <a:solidFill>
                  <a:srgbClr val="000000"/>
                </a:solidFill>
              </a:rPr>
              <a:t>lık</a:t>
            </a:r>
            <a:r>
              <a:rPr lang="tr-TR" sz="1800" dirty="0" smtClean="0">
                <a:solidFill>
                  <a:srgbClr val="000000"/>
                </a:solidFill>
              </a:rPr>
              <a:t> etkisinin dağılımı aşağıdaki gibidir.</a:t>
            </a:r>
          </a:p>
          <a:p>
            <a:pPr eaLnBrk="1" hangingPunct="1">
              <a:lnSpc>
                <a:spcPct val="80000"/>
              </a:lnSpc>
              <a:buFont typeface="Wingdings" pitchFamily="2" charset="2"/>
              <a:buNone/>
            </a:pPr>
            <a:endParaRPr lang="tr-TR" sz="1200" dirty="0" smtClean="0">
              <a:solidFill>
                <a:srgbClr val="000000"/>
              </a:solidFill>
            </a:endParaRPr>
          </a:p>
          <a:p>
            <a:pPr eaLnBrk="1" hangingPunct="1">
              <a:lnSpc>
                <a:spcPct val="80000"/>
              </a:lnSpc>
              <a:buFont typeface="Wingdings" pitchFamily="2" charset="2"/>
              <a:buNone/>
            </a:pPr>
            <a:r>
              <a:rPr lang="tr-TR" sz="1800" dirty="0" smtClean="0">
                <a:solidFill>
                  <a:srgbClr val="000000"/>
                </a:solidFill>
              </a:rPr>
              <a:t>	Matematik %26 (LYS–1 sınavındaki 50 matematik)</a:t>
            </a:r>
          </a:p>
          <a:p>
            <a:pPr eaLnBrk="1" hangingPunct="1">
              <a:lnSpc>
                <a:spcPct val="80000"/>
              </a:lnSpc>
              <a:buFont typeface="Wingdings" pitchFamily="2" charset="2"/>
              <a:buNone/>
            </a:pPr>
            <a:r>
              <a:rPr lang="tr-TR" sz="1800" dirty="0" smtClean="0">
                <a:solidFill>
                  <a:srgbClr val="000000"/>
                </a:solidFill>
              </a:rPr>
              <a:t>	Geometri %13 (LYS–1 sınavındaki 30 geometri)</a:t>
            </a:r>
          </a:p>
          <a:p>
            <a:pPr eaLnBrk="1" hangingPunct="1">
              <a:lnSpc>
                <a:spcPct val="80000"/>
              </a:lnSpc>
              <a:buFont typeface="Wingdings" pitchFamily="2" charset="2"/>
              <a:buNone/>
            </a:pPr>
            <a:r>
              <a:rPr lang="tr-TR" sz="1800" dirty="0" smtClean="0">
                <a:solidFill>
                  <a:srgbClr val="000000"/>
                </a:solidFill>
              </a:rPr>
              <a:t>	Fizik %13 (LYS–2 sınavındaki 30 fizik)</a:t>
            </a:r>
          </a:p>
          <a:p>
            <a:pPr eaLnBrk="1" hangingPunct="1">
              <a:lnSpc>
                <a:spcPct val="80000"/>
              </a:lnSpc>
              <a:buFont typeface="Wingdings" pitchFamily="2" charset="2"/>
              <a:buNone/>
            </a:pPr>
            <a:r>
              <a:rPr lang="tr-TR" sz="1800" dirty="0" smtClean="0">
                <a:solidFill>
                  <a:srgbClr val="000000"/>
                </a:solidFill>
              </a:rPr>
              <a:t>	Kimya %6 (LYS–2 sınavındaki 30 kimya)</a:t>
            </a:r>
          </a:p>
          <a:p>
            <a:pPr eaLnBrk="1" hangingPunct="1">
              <a:lnSpc>
                <a:spcPct val="80000"/>
              </a:lnSpc>
              <a:buFont typeface="Wingdings" pitchFamily="2" charset="2"/>
              <a:buNone/>
            </a:pPr>
            <a:r>
              <a:rPr lang="tr-TR" sz="1800" dirty="0" smtClean="0">
                <a:solidFill>
                  <a:srgbClr val="000000"/>
                </a:solidFill>
              </a:rPr>
              <a:t>	Biyoloji %5 (LYS–2 sınavındaki 30 biyoloji)</a:t>
            </a:r>
          </a:p>
          <a:p>
            <a:pPr eaLnBrk="1" hangingPunct="1">
              <a:lnSpc>
                <a:spcPct val="80000"/>
              </a:lnSpc>
              <a:buFont typeface="Wingdings" pitchFamily="2" charset="2"/>
              <a:buNone/>
            </a:pPr>
            <a:endParaRPr lang="tr-TR" sz="1200" dirty="0" smtClean="0">
              <a:solidFill>
                <a:srgbClr val="000000"/>
              </a:solidFill>
            </a:endParaRPr>
          </a:p>
          <a:p>
            <a:pPr eaLnBrk="1" hangingPunct="1">
              <a:lnSpc>
                <a:spcPct val="80000"/>
              </a:lnSpc>
              <a:buFont typeface="Wingdings" pitchFamily="2" charset="2"/>
              <a:buNone/>
            </a:pPr>
            <a:r>
              <a:rPr lang="tr-TR" sz="1800" dirty="0" smtClean="0">
                <a:solidFill>
                  <a:srgbClr val="000000"/>
                </a:solidFill>
              </a:rPr>
              <a:t>	26+13+13+6+5= %60</a:t>
            </a:r>
          </a:p>
          <a:p>
            <a:pPr eaLnBrk="1" hangingPunct="1">
              <a:lnSpc>
                <a:spcPct val="80000"/>
              </a:lnSpc>
              <a:buFont typeface="Wingdings" pitchFamily="2" charset="2"/>
              <a:buNone/>
            </a:pPr>
            <a:endParaRPr lang="tr-TR" sz="1200" dirty="0" smtClean="0">
              <a:solidFill>
                <a:srgbClr val="000000"/>
              </a:solidFill>
            </a:endParaRPr>
          </a:p>
          <a:p>
            <a:pPr eaLnBrk="1" hangingPunct="1">
              <a:lnSpc>
                <a:spcPct val="80000"/>
              </a:lnSpc>
              <a:buFont typeface="Wingdings" pitchFamily="2" charset="2"/>
              <a:buNone/>
            </a:pPr>
            <a:r>
              <a:rPr lang="tr-TR" sz="1800" dirty="0" smtClean="0">
                <a:solidFill>
                  <a:srgbClr val="000000"/>
                </a:solidFill>
              </a:rPr>
              <a:t>	Görüldüğü üzere %60 </a:t>
            </a:r>
            <a:r>
              <a:rPr lang="tr-TR" sz="1800" dirty="0" err="1" smtClean="0">
                <a:solidFill>
                  <a:srgbClr val="000000"/>
                </a:solidFill>
              </a:rPr>
              <a:t>lık</a:t>
            </a:r>
            <a:r>
              <a:rPr lang="tr-TR" sz="1800" dirty="0" smtClean="0">
                <a:solidFill>
                  <a:srgbClr val="000000"/>
                </a:solidFill>
              </a:rPr>
              <a:t> etkide </a:t>
            </a:r>
            <a:r>
              <a:rPr lang="tr-TR" sz="1800" b="1" dirty="0" smtClean="0">
                <a:solidFill>
                  <a:srgbClr val="FF0000"/>
                </a:solidFill>
              </a:rPr>
              <a:t>LYS–1</a:t>
            </a:r>
            <a:r>
              <a:rPr lang="tr-TR" sz="1800" dirty="0" smtClean="0">
                <a:solidFill>
                  <a:srgbClr val="000000"/>
                </a:solidFill>
              </a:rPr>
              <a:t> sınavının etkisi toplamda </a:t>
            </a:r>
            <a:r>
              <a:rPr lang="tr-TR" sz="1800" b="1" dirty="0" smtClean="0">
                <a:solidFill>
                  <a:srgbClr val="FF0000"/>
                </a:solidFill>
              </a:rPr>
              <a:t>%39 iken</a:t>
            </a:r>
            <a:r>
              <a:rPr lang="tr-TR" sz="1800" dirty="0" smtClean="0">
                <a:solidFill>
                  <a:srgbClr val="000000"/>
                </a:solidFill>
              </a:rPr>
              <a:t>, </a:t>
            </a:r>
            <a:r>
              <a:rPr lang="tr-TR" sz="1800" b="1" dirty="0" smtClean="0">
                <a:solidFill>
                  <a:srgbClr val="3333CC"/>
                </a:solidFill>
              </a:rPr>
              <a:t>LYS–2 </a:t>
            </a:r>
            <a:r>
              <a:rPr lang="tr-TR" sz="1800" dirty="0" smtClean="0">
                <a:solidFill>
                  <a:srgbClr val="000000"/>
                </a:solidFill>
              </a:rPr>
              <a:t>sınavının etkisi toplamda </a:t>
            </a:r>
            <a:r>
              <a:rPr lang="tr-TR" sz="1800" b="1" dirty="0" smtClean="0">
                <a:solidFill>
                  <a:srgbClr val="3333CC"/>
                </a:solidFill>
              </a:rPr>
              <a:t>%21’de</a:t>
            </a:r>
            <a:r>
              <a:rPr lang="tr-TR" sz="1800" dirty="0" smtClean="0">
                <a:solidFill>
                  <a:srgbClr val="000000"/>
                </a:solidFill>
              </a:rPr>
              <a:t> kalmaktadır. Bu LYS-1 ve LYS-2 sınavlarının MF puanlarına etkisi MF-1, MF-2, MF-3 ve MF-4 puan türlerinde değişiklik göstermektedir. </a:t>
            </a:r>
          </a:p>
          <a:p>
            <a:pPr eaLnBrk="1" hangingPunct="1">
              <a:lnSpc>
                <a:spcPct val="80000"/>
              </a:lnSpc>
              <a:buFont typeface="Wingdings" pitchFamily="2" charset="2"/>
              <a:buNone/>
            </a:pPr>
            <a:endParaRPr lang="tr-TR" sz="1200" b="1" dirty="0" smtClean="0">
              <a:solidFill>
                <a:srgbClr val="000000"/>
              </a:solidFill>
            </a:endParaRPr>
          </a:p>
          <a:p>
            <a:pPr eaLnBrk="1" hangingPunct="1">
              <a:lnSpc>
                <a:spcPct val="80000"/>
              </a:lnSpc>
              <a:buFont typeface="Wingdings" pitchFamily="2" charset="2"/>
              <a:buNone/>
            </a:pPr>
            <a:r>
              <a:rPr lang="tr-TR" sz="1800" b="1" dirty="0" smtClean="0">
                <a:solidFill>
                  <a:schemeClr val="folHlink"/>
                </a:solidFill>
              </a:rPr>
              <a:t>	Not:</a:t>
            </a:r>
            <a:r>
              <a:rPr lang="tr-TR" sz="1800" dirty="0" smtClean="0">
                <a:solidFill>
                  <a:srgbClr val="000000"/>
                </a:solidFill>
              </a:rPr>
              <a:t> Diğer puan türleri ve katkıları 32, 33, 34 ve 35. slaytlarda yer almaktadır.</a:t>
            </a:r>
          </a:p>
          <a:p>
            <a:pPr eaLnBrk="1" hangingPunct="1">
              <a:lnSpc>
                <a:spcPct val="80000"/>
              </a:lnSpc>
            </a:pPr>
            <a:endParaRPr lang="tr-TR"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sz="3900" b="1" smtClean="0">
                <a:solidFill>
                  <a:srgbClr val="FF0000"/>
                </a:solidFill>
              </a:rPr>
              <a:t>KATSAYI UYGULAMASI  VE          OBP HESAPLANMASI-1</a:t>
            </a:r>
          </a:p>
        </p:txBody>
      </p:sp>
      <p:sp>
        <p:nvSpPr>
          <p:cNvPr id="7171" name="Rectangle 3"/>
          <p:cNvSpPr>
            <a:spLocks noGrp="1" noChangeArrowheads="1"/>
          </p:cNvSpPr>
          <p:nvPr>
            <p:ph type="body" idx="1"/>
          </p:nvPr>
        </p:nvSpPr>
        <p:spPr>
          <a:xfrm>
            <a:off x="811213" y="2359025"/>
            <a:ext cx="8224837" cy="4383088"/>
          </a:xfrm>
        </p:spPr>
        <p:txBody>
          <a:bodyPr/>
          <a:lstStyle/>
          <a:p>
            <a:pPr eaLnBrk="1" hangingPunct="1">
              <a:lnSpc>
                <a:spcPct val="80000"/>
              </a:lnSpc>
            </a:pPr>
            <a:r>
              <a:rPr lang="tr-TR" sz="2000" smtClean="0">
                <a:solidFill>
                  <a:srgbClr val="000000"/>
                </a:solidFill>
              </a:rPr>
              <a:t>Ortaöğretim Başarı Puanı (OBP) Değer Aralıkları 250-500 olacaktır. OBP, </a:t>
            </a:r>
            <a:r>
              <a:rPr lang="tr-TR" sz="2000" b="1" smtClean="0">
                <a:solidFill>
                  <a:srgbClr val="800000"/>
                </a:solidFill>
              </a:rPr>
              <a:t>Türkiye geneli değerlendirmeye esas alınarak,</a:t>
            </a:r>
            <a:r>
              <a:rPr lang="tr-TR" sz="2000" smtClean="0">
                <a:solidFill>
                  <a:srgbClr val="800000"/>
                </a:solidFill>
              </a:rPr>
              <a:t> </a:t>
            </a:r>
            <a:r>
              <a:rPr lang="tr-TR" sz="2000" smtClean="0">
                <a:solidFill>
                  <a:srgbClr val="000000"/>
                </a:solidFill>
              </a:rPr>
              <a:t>ortaöğretim bitirme notları </a:t>
            </a:r>
            <a:r>
              <a:rPr lang="tr-TR" sz="2000" smtClean="0">
                <a:solidFill>
                  <a:srgbClr val="FF0000"/>
                </a:solidFill>
              </a:rPr>
              <a:t>(</a:t>
            </a:r>
            <a:r>
              <a:rPr lang="tr-TR" sz="2000" b="1" smtClean="0">
                <a:solidFill>
                  <a:srgbClr val="FF0000"/>
                </a:solidFill>
              </a:rPr>
              <a:t>100 üzerinden diploma notu</a:t>
            </a:r>
            <a:r>
              <a:rPr lang="tr-TR" sz="2000" smtClean="0">
                <a:solidFill>
                  <a:srgbClr val="FF0000"/>
                </a:solidFill>
              </a:rPr>
              <a:t>) </a:t>
            </a:r>
            <a:r>
              <a:rPr lang="tr-TR" sz="2000" b="1" smtClean="0">
                <a:solidFill>
                  <a:srgbClr val="3333CC"/>
                </a:solidFill>
              </a:rPr>
              <a:t>5 ile çarpılarak</a:t>
            </a:r>
            <a:r>
              <a:rPr lang="tr-TR" sz="2000" smtClean="0">
                <a:solidFill>
                  <a:srgbClr val="000000"/>
                </a:solidFill>
              </a:rPr>
              <a:t> Ortaöğretim Başarı Puanına (OBP) dönüştürülecektir. </a:t>
            </a:r>
          </a:p>
          <a:p>
            <a:pPr eaLnBrk="1" hangingPunct="1">
              <a:lnSpc>
                <a:spcPct val="80000"/>
              </a:lnSpc>
            </a:pPr>
            <a:endParaRPr lang="tr-TR" sz="2000" smtClean="0">
              <a:solidFill>
                <a:srgbClr val="000000"/>
              </a:solidFill>
            </a:endParaRPr>
          </a:p>
          <a:p>
            <a:pPr eaLnBrk="1" hangingPunct="1">
              <a:lnSpc>
                <a:spcPct val="80000"/>
              </a:lnSpc>
              <a:buFont typeface="Wingdings" pitchFamily="2" charset="2"/>
              <a:buNone/>
            </a:pPr>
            <a:r>
              <a:rPr lang="tr-TR" sz="2000" smtClean="0"/>
              <a:t>	</a:t>
            </a:r>
            <a:r>
              <a:rPr lang="tr-TR" sz="2000" smtClean="0">
                <a:solidFill>
                  <a:srgbClr val="000000"/>
                </a:solidFill>
              </a:rPr>
              <a:t>Böylece, 50 olan en düşük diploma notu için OBP 250 olacak, en 	yüksek 	100 olan diploma notu için de OBP 500 olacaktır. 50’nin  altında olan 	diploma notları 50 olarak değerlendirmeye alınacaktır.</a:t>
            </a:r>
          </a:p>
          <a:p>
            <a:pPr eaLnBrk="1" hangingPunct="1">
              <a:lnSpc>
                <a:spcPct val="80000"/>
              </a:lnSpc>
            </a:pPr>
            <a:endParaRPr lang="tr-TR" sz="2000" smtClean="0">
              <a:solidFill>
                <a:srgbClr val="000000"/>
              </a:solidFill>
            </a:endParaRPr>
          </a:p>
          <a:p>
            <a:pPr eaLnBrk="1" hangingPunct="1">
              <a:lnSpc>
                <a:spcPct val="80000"/>
              </a:lnSpc>
            </a:pPr>
            <a:r>
              <a:rPr lang="tr-TR" sz="2000" smtClean="0">
                <a:solidFill>
                  <a:srgbClr val="000000"/>
                </a:solidFill>
              </a:rPr>
              <a:t>Daha sonra bu OBP, herkes için tek katsayı olarak kullanılan  </a:t>
            </a:r>
            <a:r>
              <a:rPr lang="tr-TR" sz="2000" b="1" smtClean="0">
                <a:solidFill>
                  <a:srgbClr val="008000"/>
                </a:solidFill>
              </a:rPr>
              <a:t>0.12 katsayısı ile çarpılarak</a:t>
            </a:r>
            <a:r>
              <a:rPr lang="tr-TR" sz="2000" smtClean="0">
                <a:solidFill>
                  <a:srgbClr val="000000"/>
                </a:solidFill>
              </a:rPr>
              <a:t> okuldan gelecek net puan hesaplanacaktır.</a:t>
            </a:r>
          </a:p>
          <a:p>
            <a:pPr eaLnBrk="1" hangingPunct="1">
              <a:lnSpc>
                <a:spcPct val="80000"/>
              </a:lnSpc>
            </a:pPr>
            <a:endParaRPr lang="tr-TR" sz="2000" smtClean="0">
              <a:solidFill>
                <a:srgbClr val="000000"/>
              </a:solidFill>
            </a:endParaRPr>
          </a:p>
          <a:p>
            <a:pPr eaLnBrk="1" hangingPunct="1">
              <a:lnSpc>
                <a:spcPct val="80000"/>
              </a:lnSpc>
            </a:pPr>
            <a:r>
              <a:rPr lang="tr-TR" sz="2000" smtClean="0">
                <a:solidFill>
                  <a:srgbClr val="000000"/>
                </a:solidFill>
              </a:rPr>
              <a:t>Sonuç olarak </a:t>
            </a:r>
            <a:r>
              <a:rPr lang="tr-TR" sz="2000" b="1" smtClean="0">
                <a:solidFill>
                  <a:srgbClr val="00B0F0"/>
                </a:solidFill>
              </a:rPr>
              <a:t>en düşük notlara sahip </a:t>
            </a:r>
            <a:r>
              <a:rPr lang="tr-TR" sz="2000" b="1" smtClean="0">
                <a:solidFill>
                  <a:srgbClr val="000000"/>
                </a:solidFill>
              </a:rPr>
              <a:t>bir öğrenciye okuldan</a:t>
            </a:r>
            <a:r>
              <a:rPr lang="tr-TR" sz="2000" smtClean="0">
                <a:solidFill>
                  <a:srgbClr val="000000"/>
                </a:solidFill>
              </a:rPr>
              <a:t> </a:t>
            </a:r>
            <a:r>
              <a:rPr lang="tr-TR" sz="2000" b="1" smtClean="0">
                <a:solidFill>
                  <a:srgbClr val="00B0F0"/>
                </a:solidFill>
              </a:rPr>
              <a:t>30</a:t>
            </a:r>
            <a:r>
              <a:rPr lang="tr-TR" sz="2000" smtClean="0">
                <a:solidFill>
                  <a:srgbClr val="000000"/>
                </a:solidFill>
              </a:rPr>
              <a:t> gelirken (0.12 x 250=30) </a:t>
            </a:r>
            <a:r>
              <a:rPr lang="tr-TR" sz="2000" b="1" smtClean="0">
                <a:solidFill>
                  <a:srgbClr val="00B0F0"/>
                </a:solidFill>
              </a:rPr>
              <a:t>500 OBP’ye sahip</a:t>
            </a:r>
            <a:r>
              <a:rPr lang="tr-TR" sz="2000" b="1" smtClean="0">
                <a:solidFill>
                  <a:srgbClr val="000000"/>
                </a:solidFill>
              </a:rPr>
              <a:t> öğrenciye </a:t>
            </a:r>
            <a:r>
              <a:rPr lang="tr-TR" sz="2000" b="1" smtClean="0">
                <a:solidFill>
                  <a:srgbClr val="00B0F0"/>
                </a:solidFill>
              </a:rPr>
              <a:t>60</a:t>
            </a:r>
            <a:r>
              <a:rPr lang="tr-TR" sz="2000" smtClean="0">
                <a:solidFill>
                  <a:srgbClr val="000000"/>
                </a:solidFill>
              </a:rPr>
              <a:t> (0.12 x 500= 60) gelecek.</a:t>
            </a:r>
          </a:p>
          <a:p>
            <a:pPr eaLnBrk="1" hangingPunct="1">
              <a:lnSpc>
                <a:spcPct val="80000"/>
              </a:lnSpc>
              <a:buFont typeface="Wingdings" pitchFamily="2" charset="2"/>
              <a:buNone/>
            </a:pPr>
            <a:endParaRPr lang="tr-TR" sz="2000" smtClean="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70"/>
          <p:cNvSpPr>
            <a:spLocks noGrp="1" noChangeArrowheads="1"/>
          </p:cNvSpPr>
          <p:nvPr>
            <p:ph type="title"/>
          </p:nvPr>
        </p:nvSpPr>
        <p:spPr/>
        <p:txBody>
          <a:bodyPr/>
          <a:lstStyle/>
          <a:p>
            <a:pPr eaLnBrk="1" hangingPunct="1"/>
            <a:r>
              <a:rPr lang="tr-TR" sz="3200" b="1" smtClean="0"/>
              <a:t>MF (SAYISAL) PUAN TÜRLERİ</a:t>
            </a:r>
          </a:p>
        </p:txBody>
      </p:sp>
      <p:graphicFrame>
        <p:nvGraphicFramePr>
          <p:cNvPr id="201206" name="Group 502"/>
          <p:cNvGraphicFramePr>
            <a:graphicFrameLocks noGrp="1"/>
          </p:cNvGraphicFramePr>
          <p:nvPr>
            <p:ph idx="1"/>
          </p:nvPr>
        </p:nvGraphicFramePr>
        <p:xfrm>
          <a:off x="755650" y="2133600"/>
          <a:ext cx="8066088" cy="2592388"/>
        </p:xfrm>
        <a:graphic>
          <a:graphicData uri="http://schemas.openxmlformats.org/drawingml/2006/table">
            <a:tbl>
              <a:tblPr/>
              <a:tblGrid>
                <a:gridCol w="757238"/>
                <a:gridCol w="681037"/>
                <a:gridCol w="1184275"/>
                <a:gridCol w="1239838"/>
                <a:gridCol w="900112"/>
                <a:gridCol w="620713"/>
                <a:gridCol w="639762"/>
                <a:gridCol w="692150"/>
                <a:gridCol w="773113"/>
                <a:gridCol w="577850"/>
              </a:tblGrid>
              <a:tr h="43180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smtClean="0">
                        <a:ln>
                          <a:noFill/>
                        </a:ln>
                        <a:solidFill>
                          <a:srgbClr val="FF0000"/>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smtClean="0">
                        <a:ln>
                          <a:noFill/>
                        </a:ln>
                        <a:solidFill>
                          <a:srgbClr val="FF0000"/>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1800">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TÜRK</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TEMEL 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SOSYAL Bİ.</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FEN BİL.</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GEO.</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FİZİK</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KİMYA</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BİY</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MF-1</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MF-2</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MF-3</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MF-4</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9</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9</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4889" name="Text Box 483"/>
          <p:cNvSpPr txBox="1">
            <a:spLocks noChangeArrowheads="1"/>
          </p:cNvSpPr>
          <p:nvPr/>
        </p:nvSpPr>
        <p:spPr bwMode="auto">
          <a:xfrm>
            <a:off x="900113" y="4868863"/>
            <a:ext cx="7848600" cy="1679575"/>
          </a:xfrm>
          <a:prstGeom prst="rect">
            <a:avLst/>
          </a:prstGeom>
          <a:noFill/>
          <a:ln w="9525">
            <a:noFill/>
            <a:miter lim="800000"/>
            <a:headEnd/>
            <a:tailEnd/>
          </a:ln>
        </p:spPr>
        <p:txBody>
          <a:bodyPr>
            <a:spAutoFit/>
          </a:bodyPr>
          <a:lstStyle/>
          <a:p>
            <a:r>
              <a:rPr lang="tr-TR" sz="1300" b="1">
                <a:solidFill>
                  <a:srgbClr val="FF0000"/>
                </a:solidFill>
              </a:rPr>
              <a:t>MF–1 Puan türü:</a:t>
            </a:r>
            <a:r>
              <a:rPr lang="tr-TR" sz="1300" b="1">
                <a:solidFill>
                  <a:srgbClr val="000000"/>
                </a:solidFill>
              </a:rPr>
              <a:t> Aktüerya, İstatistik, Matematik, Matematik Öğretmenliği, Matematik Mühendisliği, Astronomi ve Uzay Bilimleri gibi bölümler için kullanılacak.</a:t>
            </a:r>
          </a:p>
          <a:p>
            <a:r>
              <a:rPr lang="tr-TR" sz="1300" b="1">
                <a:solidFill>
                  <a:srgbClr val="FF0000"/>
                </a:solidFill>
              </a:rPr>
              <a:t>MF–2 Puan türü:</a:t>
            </a:r>
            <a:r>
              <a:rPr lang="tr-TR" sz="1300" b="1">
                <a:solidFill>
                  <a:srgbClr val="000000"/>
                </a:solidFill>
              </a:rPr>
              <a:t> Biyoloji, Fizik, Kimya bölümleri, Biyoloji, Fizik Öğretmenlikleri, Fen Bilgisi Öğretmenliği, Su ürünleri Mühendisliği, Bahçe Bitkileri ve Zootekni gibi bölümler için kullanılacak.</a:t>
            </a:r>
          </a:p>
          <a:p>
            <a:r>
              <a:rPr lang="tr-TR" sz="1300" b="1">
                <a:solidFill>
                  <a:srgbClr val="FF0000"/>
                </a:solidFill>
              </a:rPr>
              <a:t>MF–3 Puan türü:</a:t>
            </a:r>
            <a:r>
              <a:rPr lang="tr-TR" sz="1300" b="1">
                <a:solidFill>
                  <a:srgbClr val="000000"/>
                </a:solidFill>
              </a:rPr>
              <a:t> Tıp, Diş Hekimliği, Eczacılık, Genetik ve Biyomühendislik, Moleküler Biyoloji ve Genetik, Beslenme ve Diyetetik, Odyoloji, Gerontoloji ve Veteriner gibi bölümler için kullanılacak.</a:t>
            </a:r>
          </a:p>
          <a:p>
            <a:r>
              <a:rPr lang="tr-TR" sz="1300" b="1">
                <a:solidFill>
                  <a:srgbClr val="FF0000"/>
                </a:solidFill>
              </a:rPr>
              <a:t>MF–4 Puan türü:</a:t>
            </a:r>
            <a:r>
              <a:rPr lang="tr-TR" sz="1300" b="1">
                <a:solidFill>
                  <a:srgbClr val="000000"/>
                </a:solidFill>
              </a:rPr>
              <a:t> Bilgisayar, Bilgisayar sistemleri, İnşaat, Makine, Çevre, Deniz Ulaştırma, Gıda, Elektrik, Elektronik, Mimarlık, İç Mimarlık, Endüstri, Gemi İnşaatı Mühendislikleri gibi bölümler için kullanılacak.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72"/>
          <p:cNvSpPr>
            <a:spLocks noGrp="1" noChangeArrowheads="1"/>
          </p:cNvSpPr>
          <p:nvPr>
            <p:ph type="title"/>
          </p:nvPr>
        </p:nvSpPr>
        <p:spPr/>
        <p:txBody>
          <a:bodyPr/>
          <a:lstStyle/>
          <a:p>
            <a:pPr eaLnBrk="1" hangingPunct="1"/>
            <a:r>
              <a:rPr lang="tr-TR" sz="3200" b="1" smtClean="0"/>
              <a:t>TM (EA) PUAN TÜRLERİ</a:t>
            </a:r>
          </a:p>
        </p:txBody>
      </p:sp>
      <p:graphicFrame>
        <p:nvGraphicFramePr>
          <p:cNvPr id="203126" name="Group 374"/>
          <p:cNvGraphicFramePr>
            <a:graphicFrameLocks noGrp="1"/>
          </p:cNvGraphicFramePr>
          <p:nvPr>
            <p:ph idx="1"/>
          </p:nvPr>
        </p:nvGraphicFramePr>
        <p:xfrm>
          <a:off x="827088" y="2276475"/>
          <a:ext cx="7958137" cy="2238453"/>
        </p:xfrm>
        <a:graphic>
          <a:graphicData uri="http://schemas.openxmlformats.org/drawingml/2006/table">
            <a:tbl>
              <a:tblPr/>
              <a:tblGrid>
                <a:gridCol w="808037"/>
                <a:gridCol w="728663"/>
                <a:gridCol w="1262062"/>
                <a:gridCol w="1323975"/>
                <a:gridCol w="963613"/>
                <a:gridCol w="663575"/>
                <a:gridCol w="682625"/>
                <a:gridCol w="722312"/>
                <a:gridCol w="803275"/>
              </a:tblGrid>
              <a:tr h="504682">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smtClean="0">
                        <a:ln>
                          <a:noFill/>
                        </a:ln>
                        <a:solidFill>
                          <a:srgbClr val="FF0000"/>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smtClean="0">
                        <a:ln>
                          <a:noFill/>
                        </a:ln>
                        <a:solidFill>
                          <a:srgbClr val="FF0000"/>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3095">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TÜRK</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TEMEL 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SOSYAL BİL.</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FEN BİL.</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MAT.</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GEO.</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T.DİLİ</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rgbClr val="0033CC"/>
                          </a:solidFill>
                          <a:effectLst/>
                          <a:latin typeface="Calibri" pitchFamily="34" charset="0"/>
                          <a:cs typeface="Times New Roman" pitchFamily="18" charset="0"/>
                        </a:rPr>
                        <a:t>COĞ-1</a:t>
                      </a:r>
                      <a:endParaRPr kumimoji="0" lang="tr-TR" sz="1300" b="1" i="0" u="none" strike="noStrike" cap="none" normalizeH="0" baseline="0" smtClean="0">
                        <a:ln>
                          <a:noFill/>
                        </a:ln>
                        <a:solidFill>
                          <a:srgbClr val="0033CC"/>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1677">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TM-1</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3326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TM-2</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14</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65656">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TM-3</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07" marB="45707"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97" name="Text Box 365"/>
          <p:cNvSpPr txBox="1">
            <a:spLocks noChangeArrowheads="1"/>
          </p:cNvSpPr>
          <p:nvPr/>
        </p:nvSpPr>
        <p:spPr bwMode="auto">
          <a:xfrm>
            <a:off x="900113" y="4724400"/>
            <a:ext cx="7848600" cy="1936750"/>
          </a:xfrm>
          <a:prstGeom prst="rect">
            <a:avLst/>
          </a:prstGeom>
          <a:noFill/>
          <a:ln w="9525">
            <a:noFill/>
            <a:miter lim="800000"/>
            <a:headEnd/>
            <a:tailEnd/>
          </a:ln>
        </p:spPr>
        <p:txBody>
          <a:bodyPr>
            <a:spAutoFit/>
          </a:bodyPr>
          <a:lstStyle/>
          <a:p>
            <a:r>
              <a:rPr lang="tr-TR" sz="1500" b="1">
                <a:solidFill>
                  <a:srgbClr val="FF0000"/>
                </a:solidFill>
              </a:rPr>
              <a:t>TM–1 Puan türü:</a:t>
            </a:r>
            <a:r>
              <a:rPr lang="tr-TR" sz="1500" b="1">
                <a:solidFill>
                  <a:srgbClr val="000000"/>
                </a:solidFill>
              </a:rPr>
              <a:t> İktisat, İşletme, Maliye, ÇEKO, Ekonometri, Bankacılık ve Sigortacılık (Fakülte) Turizm ve Otelcilik (Fakülte), İç Mimarlık ve Çevre Tasarımı gibi bölümler için kullanılacak.</a:t>
            </a:r>
          </a:p>
          <a:p>
            <a:endParaRPr lang="tr-TR" sz="800" b="1">
              <a:solidFill>
                <a:srgbClr val="FF0000"/>
              </a:solidFill>
            </a:endParaRPr>
          </a:p>
          <a:p>
            <a:r>
              <a:rPr lang="tr-TR" sz="1500" b="1">
                <a:solidFill>
                  <a:srgbClr val="FF0000"/>
                </a:solidFill>
              </a:rPr>
              <a:t>TM–2 Puan türü:</a:t>
            </a:r>
            <a:r>
              <a:rPr lang="tr-TR" sz="1500" b="1">
                <a:solidFill>
                  <a:srgbClr val="000000"/>
                </a:solidFill>
              </a:rPr>
              <a:t> Hukuk, Kamu Yönetimi, Uluslararası İlişkiler ve Sınıf Öğretmenliği gibi bölümler için kullanılacak.</a:t>
            </a:r>
          </a:p>
          <a:p>
            <a:endParaRPr lang="tr-TR" sz="800" b="1">
              <a:solidFill>
                <a:srgbClr val="000000"/>
              </a:solidFill>
            </a:endParaRPr>
          </a:p>
          <a:p>
            <a:r>
              <a:rPr lang="tr-TR" sz="1500" b="1">
                <a:solidFill>
                  <a:srgbClr val="FF0000"/>
                </a:solidFill>
              </a:rPr>
              <a:t>TM–3 Puan türü:</a:t>
            </a:r>
            <a:r>
              <a:rPr lang="tr-TR" sz="1500" b="1">
                <a:solidFill>
                  <a:srgbClr val="000000"/>
                </a:solidFill>
              </a:rPr>
              <a:t> Psikoloji, Sosyoloji, Felsefe, Rehberlik ve Psikolojik Danışmanlık, Sosyal Hizmet, Antropoloji, Arkeoloji gibi bölümler için kullanılacak.</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sz="3200" b="1" smtClean="0"/>
              <a:t>TS (SÖZEL) PUAN TÜRLERİ</a:t>
            </a:r>
          </a:p>
        </p:txBody>
      </p:sp>
      <p:graphicFrame>
        <p:nvGraphicFramePr>
          <p:cNvPr id="205389" name="Group 589"/>
          <p:cNvGraphicFramePr>
            <a:graphicFrameLocks noGrp="1"/>
          </p:cNvGraphicFramePr>
          <p:nvPr>
            <p:ph idx="1"/>
          </p:nvPr>
        </p:nvGraphicFramePr>
        <p:xfrm>
          <a:off x="755650" y="2420938"/>
          <a:ext cx="7958138" cy="2303462"/>
        </p:xfrm>
        <a:graphic>
          <a:graphicData uri="http://schemas.openxmlformats.org/drawingml/2006/table">
            <a:tbl>
              <a:tblPr/>
              <a:tblGrid>
                <a:gridCol w="733425"/>
                <a:gridCol w="635000"/>
                <a:gridCol w="1077913"/>
                <a:gridCol w="1138237"/>
                <a:gridCol w="828675"/>
                <a:gridCol w="700088"/>
                <a:gridCol w="719137"/>
                <a:gridCol w="720725"/>
                <a:gridCol w="719138"/>
                <a:gridCol w="685800"/>
              </a:tblGrid>
              <a:tr h="4937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dirty="0" smtClean="0">
                        <a:ln>
                          <a:noFill/>
                        </a:ln>
                        <a:solidFill>
                          <a:srgbClr val="FF0000"/>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9">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smtClean="0">
                        <a:ln>
                          <a:noFill/>
                        </a:ln>
                        <a:solidFill>
                          <a:schemeClr val="tx1"/>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6262">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TÜRK</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TEMEL MAT</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SOSYALBİL.</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FEN BİL</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T.DİLİ</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COĞ-2</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TARİH</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COĞ-2</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0033CC"/>
                          </a:solidFill>
                          <a:effectLst/>
                          <a:latin typeface="Calibri" pitchFamily="34" charset="0"/>
                          <a:cs typeface="Times New Roman" pitchFamily="18" charset="0"/>
                        </a:rPr>
                        <a:t>FEL G.</a:t>
                      </a:r>
                      <a:endParaRPr kumimoji="0" lang="tr-TR" sz="1200" b="1" i="0" u="none" strike="noStrike" cap="none" normalizeH="0" baseline="0" smtClean="0">
                        <a:ln>
                          <a:noFill/>
                        </a:ln>
                        <a:solidFill>
                          <a:srgbClr val="0033CC"/>
                        </a:solidFill>
                        <a:effectLst/>
                        <a:latin typeface="Arial"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65881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TS-1</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12</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8</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5746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Calibri" pitchFamily="34" charset="0"/>
                          <a:cs typeface="Times New Roman" pitchFamily="18" charset="0"/>
                        </a:rPr>
                        <a:t>TS-2</a:t>
                      </a:r>
                      <a:endParaRPr kumimoji="0" lang="tr-TR" sz="1800" b="1" i="0" u="none" strike="noStrike" cap="none" normalizeH="0" baseline="0" smtClean="0">
                        <a:ln>
                          <a:noFill/>
                        </a:ln>
                        <a:solidFill>
                          <a:srgbClr val="660066"/>
                        </a:solidFill>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11</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Calibri" pitchFamily="34" charset="0"/>
                          <a:cs typeface="Times New Roman" pitchFamily="18" charset="0"/>
                        </a:rPr>
                        <a:t>10</a:t>
                      </a:r>
                      <a:endParaRPr kumimoji="0" lang="tr-TR" sz="1400" b="1" i="0" u="none" strike="noStrike" cap="none" normalizeH="0" baseline="0" dirty="0" smtClean="0">
                        <a:ln>
                          <a:noFill/>
                        </a:ln>
                        <a:solidFill>
                          <a:schemeClr val="tx1"/>
                        </a:solidFill>
                        <a:effectLst/>
                        <a:latin typeface="Arial" charset="0"/>
                        <a:cs typeface="Times New Roman" pitchFamily="18"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6915" name="Text Box 577"/>
          <p:cNvSpPr txBox="1">
            <a:spLocks noChangeArrowheads="1"/>
          </p:cNvSpPr>
          <p:nvPr/>
        </p:nvSpPr>
        <p:spPr bwMode="auto">
          <a:xfrm>
            <a:off x="827088" y="4979988"/>
            <a:ext cx="8050212" cy="1878012"/>
          </a:xfrm>
          <a:prstGeom prst="rect">
            <a:avLst/>
          </a:prstGeom>
          <a:noFill/>
          <a:ln w="9525">
            <a:noFill/>
            <a:miter lim="800000"/>
            <a:headEnd/>
            <a:tailEnd/>
          </a:ln>
        </p:spPr>
        <p:txBody>
          <a:bodyPr>
            <a:spAutoFit/>
          </a:bodyPr>
          <a:lstStyle/>
          <a:p>
            <a:pPr>
              <a:spcBef>
                <a:spcPct val="50000"/>
              </a:spcBef>
            </a:pPr>
            <a:r>
              <a:rPr lang="tr-TR" sz="1800" b="1">
                <a:solidFill>
                  <a:srgbClr val="FF0000"/>
                </a:solidFill>
              </a:rPr>
              <a:t>TS–1 Puan türü:</a:t>
            </a:r>
            <a:r>
              <a:rPr lang="tr-TR" sz="1800" b="1">
                <a:solidFill>
                  <a:srgbClr val="000000"/>
                </a:solidFill>
              </a:rPr>
              <a:t> Coğrafya, Sosyal Bilgiler Öğretmenliği, Radyo ve Televizyon, Halkla İlişkiler, Gazetecilik gibi bölümler için kullanılacak.</a:t>
            </a:r>
          </a:p>
          <a:p>
            <a:pPr>
              <a:spcBef>
                <a:spcPct val="50000"/>
              </a:spcBef>
            </a:pPr>
            <a:r>
              <a:rPr lang="tr-TR" sz="1800" b="1">
                <a:solidFill>
                  <a:srgbClr val="FF0000"/>
                </a:solidFill>
              </a:rPr>
              <a:t>TS–2 Puan türü:</a:t>
            </a:r>
            <a:r>
              <a:rPr lang="tr-TR" sz="1800" b="1">
                <a:solidFill>
                  <a:srgbClr val="000000"/>
                </a:solidFill>
              </a:rPr>
              <a:t> Türkçe öğretmenliği, Türk Dili ve Edebiyatı, Tarih, Sanat Tarihi, Sümeroloji, Hititoloji gibi bölümler için kullanılacak.</a:t>
            </a:r>
            <a:br>
              <a:rPr lang="tr-TR" sz="1800" b="1">
                <a:solidFill>
                  <a:srgbClr val="000000"/>
                </a:solidFill>
              </a:rPr>
            </a:br>
            <a:r>
              <a:rPr lang="tr-TR" sz="1800"/>
              <a:t/>
            </a:r>
            <a:br>
              <a:rPr lang="tr-TR" sz="1800"/>
            </a:br>
            <a:endParaRPr lang="tr-TR"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sz="3200" b="1" smtClean="0"/>
              <a:t>YABANCI DİL PUAN TÜRLERİ</a:t>
            </a:r>
          </a:p>
        </p:txBody>
      </p:sp>
      <p:sp>
        <p:nvSpPr>
          <p:cNvPr id="37891" name="Text Box 184"/>
          <p:cNvSpPr txBox="1">
            <a:spLocks noChangeArrowheads="1"/>
          </p:cNvSpPr>
          <p:nvPr/>
        </p:nvSpPr>
        <p:spPr bwMode="auto">
          <a:xfrm>
            <a:off x="755650" y="3933825"/>
            <a:ext cx="7921625" cy="2870200"/>
          </a:xfrm>
          <a:prstGeom prst="rect">
            <a:avLst/>
          </a:prstGeom>
          <a:noFill/>
          <a:ln w="9525">
            <a:noFill/>
            <a:miter lim="800000"/>
            <a:headEnd/>
            <a:tailEnd/>
          </a:ln>
        </p:spPr>
        <p:txBody>
          <a:bodyPr>
            <a:spAutoFit/>
          </a:bodyPr>
          <a:lstStyle/>
          <a:p>
            <a:r>
              <a:rPr lang="tr-TR" sz="1300" b="1">
                <a:solidFill>
                  <a:srgbClr val="FF0000"/>
                </a:solidFill>
              </a:rPr>
              <a:t>DİL–1 puan türü:</a:t>
            </a:r>
            <a:r>
              <a:rPr lang="tr-TR" sz="1300" b="1">
                <a:solidFill>
                  <a:srgbClr val="000000"/>
                </a:solidFill>
              </a:rPr>
              <a:t> İngilizce, Almanca ve Fransızca Öğretmenlikleri, Amerikan Kültürü ve Edebiyatı, İngiliz Dili ve Edebiyatı, Alman Dili ve Edebiyatı, Fransız Dili ve Edebiyatı, Çeviribilim (Alm., İng, Fran.), İngiliz Dil Bilimi, Karşılaştırmalı Edebiyat (Alm., İng., Fran.), Mütercim-Tercümanlık (Alm., İng., Fran.), Turizm Rehberliği (Alm., İng., Fran.)</a:t>
            </a:r>
            <a:br>
              <a:rPr lang="tr-TR" sz="1300" b="1">
                <a:solidFill>
                  <a:srgbClr val="000000"/>
                </a:solidFill>
              </a:rPr>
            </a:br>
            <a:r>
              <a:rPr lang="tr-TR" sz="1300" b="1">
                <a:solidFill>
                  <a:srgbClr val="FF0000"/>
                </a:solidFill>
              </a:rPr>
              <a:t>DİL–2 puan türü:</a:t>
            </a:r>
            <a:r>
              <a:rPr lang="tr-TR" sz="1300" b="1">
                <a:solidFill>
                  <a:srgbClr val="000000"/>
                </a:solidFill>
              </a:rPr>
              <a:t> Arnavutça, Boşnakça, Bulgar Dili ve Edebiyatı, Çağdaş Yunan Dili ve Edebiyatı, Çeviribilim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r>
              <a:rPr lang="tr-TR" sz="1300" b="1">
                <a:solidFill>
                  <a:srgbClr val="FF0000"/>
                </a:solidFill>
              </a:rPr>
              <a:t>DİL–3 puan türü:</a:t>
            </a:r>
            <a:r>
              <a:rPr lang="tr-TR" sz="1300"/>
              <a:t> </a:t>
            </a:r>
            <a:r>
              <a:rPr lang="tr-TR" sz="1300" b="1">
                <a:solidFill>
                  <a:srgbClr val="000000"/>
                </a:solidFill>
              </a:rPr>
              <a:t>Arap dili ve edebiyatı, Arapça öğretmenliği, Çeviribilim (Doğu Dilleri), Çin Dili ve Edebiyatı, Fars Dili ve Edebiyatı, Dilbilim (Doğu Dilleri), Gürcü Dili ve Edebiyatı, Hindoloji, Hungaroloji, Japon Dili ve Edebiyatı, Japonca Öğretmenliği, Karşılaştırmalı Edebiyat (Doğu Dilleri), Kore Dili ve Edebiyatı, Mütercim-Tercümanlık (Doğu Dilleri), Rus Dili ve Edebiyatı, Sinoloji, Turizm Rehberliği (Doğu Dilleri, Urdu Dili ve Edebiyatı</a:t>
            </a:r>
          </a:p>
        </p:txBody>
      </p:sp>
      <p:graphicFrame>
        <p:nvGraphicFramePr>
          <p:cNvPr id="210008" name="Group 1112"/>
          <p:cNvGraphicFramePr>
            <a:graphicFrameLocks noGrp="1"/>
          </p:cNvGraphicFramePr>
          <p:nvPr>
            <p:ph idx="1"/>
          </p:nvPr>
        </p:nvGraphicFramePr>
        <p:xfrm>
          <a:off x="809625" y="2060575"/>
          <a:ext cx="7958138" cy="1801813"/>
        </p:xfrm>
        <a:graphic>
          <a:graphicData uri="http://schemas.openxmlformats.org/drawingml/2006/table">
            <a:tbl>
              <a:tblPr/>
              <a:tblGrid>
                <a:gridCol w="1128713"/>
                <a:gridCol w="1000125"/>
                <a:gridCol w="1739900"/>
                <a:gridCol w="1820862"/>
                <a:gridCol w="1328738"/>
                <a:gridCol w="939800"/>
              </a:tblGrid>
              <a:tr h="426870">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tab pos="0" algn="l"/>
                        </a:tabLst>
                      </a:pPr>
                      <a:r>
                        <a:rPr kumimoji="0" lang="tr-TR" sz="1500" b="1" i="0" u="none" strike="noStrike" cap="none" normalizeH="0" baseline="0" smtClean="0">
                          <a:ln>
                            <a:noFill/>
                          </a:ln>
                          <a:solidFill>
                            <a:srgbClr val="FF0000"/>
                          </a:solidFill>
                          <a:effectLst/>
                          <a:latin typeface="Calibri" pitchFamily="34" charset="0"/>
                          <a:cs typeface="Times New Roman" pitchFamily="18" charset="0"/>
                        </a:rPr>
                        <a:t>PUAN TÜRÜ</a:t>
                      </a:r>
                      <a:endParaRPr kumimoji="0" lang="tr-TR" sz="1500" b="1" i="0" u="none" strike="noStrike" cap="none" normalizeH="0" baseline="0" smtClean="0">
                        <a:ln>
                          <a:noFill/>
                        </a:ln>
                        <a:solidFill>
                          <a:srgbClr val="FF0000"/>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2200" b="1" i="0" u="none" strike="noStrike" cap="none" normalizeH="0" baseline="0" smtClean="0">
                          <a:ln>
                            <a:noFill/>
                          </a:ln>
                          <a:solidFill>
                            <a:srgbClr val="FF0000"/>
                          </a:solidFill>
                          <a:effectLst/>
                          <a:latin typeface="Calibri" pitchFamily="34" charset="0"/>
                          <a:cs typeface="Times New Roman" pitchFamily="18" charset="0"/>
                        </a:rPr>
                        <a:t>TESTLERİN AĞIRLIKLARI (% OLARAK)</a:t>
                      </a:r>
                      <a:endParaRPr kumimoji="0" lang="tr-TR" sz="22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68383">
                <a:tc v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TÜRKÇE</a:t>
                      </a: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TEMEL MAT</a:t>
                      </a: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FEN BİL.İMLERİ</a:t>
                      </a: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rgbClr val="0033CC"/>
                          </a:solidFill>
                          <a:effectLst/>
                          <a:latin typeface="Times New Roman" pitchFamily="18" charset="0"/>
                          <a:cs typeface="Times New Roman" pitchFamily="18" charset="0"/>
                        </a:rPr>
                        <a:t>Y.DİL</a:t>
                      </a: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65889">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Times New Roman" pitchFamily="18" charset="0"/>
                          <a:cs typeface="Times New Roman" pitchFamily="18" charset="0"/>
                        </a:rPr>
                        <a:t>DİL-1</a:t>
                      </a: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9</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65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65889">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Times New Roman" pitchFamily="18" charset="0"/>
                          <a:cs typeface="Times New Roman" pitchFamily="18" charset="0"/>
                        </a:rPr>
                        <a:t>DİL-2</a:t>
                      </a: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13</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37478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660066"/>
                          </a:solidFill>
                          <a:effectLst/>
                          <a:latin typeface="Times New Roman" pitchFamily="18" charset="0"/>
                          <a:cs typeface="Times New Roman" pitchFamily="18" charset="0"/>
                        </a:rPr>
                        <a:t>DİL-3</a:t>
                      </a:r>
                    </a:p>
                  </a:txBody>
                  <a:tcPr marT="45736" marB="4573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48</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381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7</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5</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rgbClr val="000000"/>
                          </a:solidFill>
                          <a:effectLst/>
                          <a:latin typeface="Calibri" pitchFamily="34" charset="0"/>
                          <a:cs typeface="Times New Roman" pitchFamily="18" charset="0"/>
                        </a:rPr>
                        <a:t>20</a:t>
                      </a:r>
                      <a:endParaRPr kumimoji="0" lang="tr-TR" sz="1400" b="1" i="0" u="none" strike="noStrike" cap="none" normalizeH="0" baseline="0" smtClean="0">
                        <a:ln>
                          <a:noFill/>
                        </a:ln>
                        <a:solidFill>
                          <a:schemeClr val="tx1"/>
                        </a:solidFill>
                        <a:effectLst/>
                        <a:latin typeface="Arial" charset="0"/>
                        <a:cs typeface="Times New Roman" pitchFamily="18" charset="0"/>
                      </a:endParaRPr>
                    </a:p>
                  </a:txBody>
                  <a:tcPr marT="45736" marB="45736" anchor="ctr" horzOverflow="overflow">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b="1" smtClean="0"/>
              <a:t>ALINACAK TEDBİRLER</a:t>
            </a:r>
          </a:p>
        </p:txBody>
      </p:sp>
      <p:sp>
        <p:nvSpPr>
          <p:cNvPr id="38915" name="Rectangle 3"/>
          <p:cNvSpPr>
            <a:spLocks noGrp="1" noChangeArrowheads="1"/>
          </p:cNvSpPr>
          <p:nvPr>
            <p:ph type="body" idx="1"/>
          </p:nvPr>
        </p:nvSpPr>
        <p:spPr>
          <a:xfrm>
            <a:off x="827088" y="2349500"/>
            <a:ext cx="7958137" cy="3881438"/>
          </a:xfrm>
        </p:spPr>
        <p:txBody>
          <a:bodyPr/>
          <a:lstStyle/>
          <a:p>
            <a:pPr eaLnBrk="1" hangingPunct="1">
              <a:lnSpc>
                <a:spcPct val="80000"/>
              </a:lnSpc>
              <a:buFont typeface="Wingdings" pitchFamily="2" charset="2"/>
              <a:buChar char="v"/>
            </a:pPr>
            <a:r>
              <a:rPr lang="tr-TR" altLang="zh-CN" sz="2200" smtClean="0">
                <a:solidFill>
                  <a:srgbClr val="000000"/>
                </a:solidFill>
              </a:rPr>
              <a:t>Değişik kaynaklardan çok soru çözülerek test tekniği geliştirilmeli</a:t>
            </a:r>
          </a:p>
          <a:p>
            <a:pPr eaLnBrk="1" hangingPunct="1">
              <a:lnSpc>
                <a:spcPct val="80000"/>
              </a:lnSpc>
              <a:buFont typeface="Wingdings" pitchFamily="2" charset="2"/>
              <a:buNone/>
            </a:pPr>
            <a:endParaRPr lang="tr-TR" altLang="zh-CN" sz="2200" smtClean="0">
              <a:solidFill>
                <a:srgbClr val="000000"/>
              </a:solidFill>
            </a:endParaRPr>
          </a:p>
          <a:p>
            <a:pPr eaLnBrk="1" hangingPunct="1">
              <a:lnSpc>
                <a:spcPct val="80000"/>
              </a:lnSpc>
              <a:buFont typeface="Wingdings" pitchFamily="2" charset="2"/>
              <a:buChar char="v"/>
            </a:pPr>
            <a:r>
              <a:rPr lang="tr-TR" altLang="zh-CN" sz="2200" smtClean="0">
                <a:solidFill>
                  <a:srgbClr val="000000"/>
                </a:solidFill>
              </a:rPr>
              <a:t>Eğer lise-4 grubu öğrencisiyseniz Okul dersleri ile YGS-LYS derslerini ayırt ederek ona göre çalışma planı yapılmalı</a:t>
            </a:r>
          </a:p>
          <a:p>
            <a:pPr eaLnBrk="1" hangingPunct="1">
              <a:lnSpc>
                <a:spcPct val="80000"/>
              </a:lnSpc>
              <a:buFont typeface="Wingdings" pitchFamily="2" charset="2"/>
              <a:buNone/>
            </a:pPr>
            <a:endParaRPr lang="tr-TR" altLang="zh-CN" sz="2200" smtClean="0">
              <a:solidFill>
                <a:srgbClr val="000000"/>
              </a:solidFill>
            </a:endParaRPr>
          </a:p>
          <a:p>
            <a:pPr eaLnBrk="1" hangingPunct="1">
              <a:lnSpc>
                <a:spcPct val="80000"/>
              </a:lnSpc>
              <a:buFont typeface="Wingdings" pitchFamily="2" charset="2"/>
              <a:buChar char="v"/>
            </a:pPr>
            <a:r>
              <a:rPr lang="tr-TR" altLang="zh-CN" sz="2200" smtClean="0">
                <a:solidFill>
                  <a:srgbClr val="000000"/>
                </a:solidFill>
              </a:rPr>
              <a:t>Meslek yönelimi önceden tespit edilmeli ve o puan türüne göre derslere ağırlık verilmeli</a:t>
            </a:r>
          </a:p>
          <a:p>
            <a:pPr eaLnBrk="1" hangingPunct="1">
              <a:lnSpc>
                <a:spcPct val="80000"/>
              </a:lnSpc>
              <a:buFont typeface="Wingdings" pitchFamily="2" charset="2"/>
              <a:buNone/>
            </a:pPr>
            <a:endParaRPr lang="tr-TR" altLang="zh-CN" sz="2200" smtClean="0">
              <a:solidFill>
                <a:srgbClr val="000000"/>
              </a:solidFill>
            </a:endParaRPr>
          </a:p>
          <a:p>
            <a:pPr eaLnBrk="1" hangingPunct="1">
              <a:lnSpc>
                <a:spcPct val="80000"/>
              </a:lnSpc>
              <a:buFont typeface="Wingdings" pitchFamily="2" charset="2"/>
              <a:buChar char="v"/>
            </a:pPr>
            <a:r>
              <a:rPr lang="tr-TR" altLang="zh-CN" sz="2200" smtClean="0">
                <a:solidFill>
                  <a:srgbClr val="000000"/>
                </a:solidFill>
              </a:rPr>
              <a:t>Okuma hızı artırılmalı, bu amaçla ara sıra kitap okunmalı</a:t>
            </a:r>
          </a:p>
          <a:p>
            <a:pPr eaLnBrk="1" hangingPunct="1">
              <a:lnSpc>
                <a:spcPct val="80000"/>
              </a:lnSpc>
              <a:buFont typeface="Wingdings" pitchFamily="2" charset="2"/>
              <a:buNone/>
            </a:pPr>
            <a:endParaRPr lang="tr-TR" altLang="zh-CN" sz="2200" smtClean="0">
              <a:solidFill>
                <a:srgbClr val="000000"/>
              </a:solidFill>
            </a:endParaRPr>
          </a:p>
          <a:p>
            <a:pPr eaLnBrk="1" hangingPunct="1">
              <a:lnSpc>
                <a:spcPct val="80000"/>
              </a:lnSpc>
              <a:buFont typeface="Wingdings" pitchFamily="2" charset="2"/>
              <a:buChar char="v"/>
            </a:pPr>
            <a:r>
              <a:rPr lang="tr-TR" altLang="zh-CN" sz="2200" smtClean="0">
                <a:solidFill>
                  <a:srgbClr val="000000"/>
                </a:solidFill>
              </a:rPr>
              <a:t>Panik yapmadan sistemi en avantajlı nasıl kullanabilme yollarını düşünüp bir an önce uygulamaya geçilmeli</a:t>
            </a:r>
            <a:endParaRPr lang="tr-TR" sz="2200" smtClean="0">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03350" y="908050"/>
            <a:ext cx="7378700" cy="1143000"/>
          </a:xfrm>
        </p:spPr>
        <p:txBody>
          <a:bodyPr/>
          <a:lstStyle/>
          <a:p>
            <a:pPr eaLnBrk="1" hangingPunct="1"/>
            <a:r>
              <a:rPr lang="tr-TR" sz="4000" b="1" smtClean="0">
                <a:solidFill>
                  <a:srgbClr val="FF0000"/>
                </a:solidFill>
              </a:rPr>
              <a:t>UNUTMAYIN ! </a:t>
            </a:r>
            <a:br>
              <a:rPr lang="tr-TR" sz="4000" b="1" smtClean="0">
                <a:solidFill>
                  <a:srgbClr val="FF0000"/>
                </a:solidFill>
              </a:rPr>
            </a:br>
            <a:endParaRPr lang="tr-TR" sz="4000" b="1" smtClean="0">
              <a:solidFill>
                <a:srgbClr val="FF0000"/>
              </a:solidFill>
            </a:endParaRPr>
          </a:p>
        </p:txBody>
      </p:sp>
      <p:sp>
        <p:nvSpPr>
          <p:cNvPr id="39939" name="Rectangle 3"/>
          <p:cNvSpPr>
            <a:spLocks noGrp="1" noChangeArrowheads="1"/>
          </p:cNvSpPr>
          <p:nvPr>
            <p:ph type="body" idx="1"/>
          </p:nvPr>
        </p:nvSpPr>
        <p:spPr/>
        <p:txBody>
          <a:bodyPr/>
          <a:lstStyle/>
          <a:p>
            <a:pPr eaLnBrk="1" hangingPunct="1">
              <a:lnSpc>
                <a:spcPct val="90000"/>
              </a:lnSpc>
            </a:pPr>
            <a:endParaRPr lang="tr-TR" sz="2800" smtClean="0"/>
          </a:p>
          <a:p>
            <a:pPr eaLnBrk="1" hangingPunct="1">
              <a:lnSpc>
                <a:spcPct val="90000"/>
              </a:lnSpc>
            </a:pPr>
            <a:r>
              <a:rPr lang="tr-TR" sz="2800" smtClean="0">
                <a:solidFill>
                  <a:srgbClr val="000000"/>
                </a:solidFill>
              </a:rPr>
              <a:t>KENDİNİ İYİ TANIYAN</a:t>
            </a:r>
          </a:p>
          <a:p>
            <a:pPr eaLnBrk="1" hangingPunct="1">
              <a:lnSpc>
                <a:spcPct val="90000"/>
              </a:lnSpc>
            </a:pPr>
            <a:r>
              <a:rPr lang="tr-TR" sz="2800" smtClean="0">
                <a:solidFill>
                  <a:srgbClr val="000000"/>
                </a:solidFill>
              </a:rPr>
              <a:t>KONULARA HAKİM OLAN</a:t>
            </a:r>
          </a:p>
          <a:p>
            <a:pPr eaLnBrk="1" hangingPunct="1">
              <a:lnSpc>
                <a:spcPct val="90000"/>
              </a:lnSpc>
            </a:pPr>
            <a:r>
              <a:rPr lang="tr-TR" sz="2800" smtClean="0">
                <a:solidFill>
                  <a:srgbClr val="000000"/>
                </a:solidFill>
              </a:rPr>
              <a:t>BİLGİSİNE GÜVENEN </a:t>
            </a:r>
          </a:p>
          <a:p>
            <a:pPr eaLnBrk="1" hangingPunct="1">
              <a:lnSpc>
                <a:spcPct val="90000"/>
              </a:lnSpc>
            </a:pPr>
            <a:r>
              <a:rPr lang="tr-TR" sz="2800" smtClean="0">
                <a:solidFill>
                  <a:srgbClr val="000000"/>
                </a:solidFill>
              </a:rPr>
              <a:t>İSTİKRARLI VE DÜZENLİ ÇALIŞAN</a:t>
            </a:r>
          </a:p>
          <a:p>
            <a:pPr eaLnBrk="1" hangingPunct="1">
              <a:lnSpc>
                <a:spcPct val="90000"/>
              </a:lnSpc>
              <a:buFont typeface="Wingdings" pitchFamily="2" charset="2"/>
              <a:buNone/>
            </a:pPr>
            <a:endParaRPr lang="tr-TR" sz="2800" smtClean="0">
              <a:solidFill>
                <a:srgbClr val="000000"/>
              </a:solidFill>
            </a:endParaRPr>
          </a:p>
          <a:p>
            <a:pPr algn="ctr" eaLnBrk="1" hangingPunct="1">
              <a:lnSpc>
                <a:spcPct val="90000"/>
              </a:lnSpc>
              <a:buFont typeface="Wingdings" pitchFamily="2" charset="2"/>
              <a:buNone/>
            </a:pPr>
            <a:r>
              <a:rPr lang="tr-TR" sz="2800" smtClean="0">
                <a:solidFill>
                  <a:srgbClr val="000000"/>
                </a:solidFill>
              </a:rPr>
              <a:t>HANGİ SİSTEM OLURSA OLSUN AMACINA MUTLAKA ULAŞACAKTIR!</a:t>
            </a:r>
          </a:p>
          <a:p>
            <a:pPr eaLnBrk="1" hangingPunct="1">
              <a:lnSpc>
                <a:spcPct val="90000"/>
              </a:lnSpc>
            </a:pPr>
            <a:endParaRPr lang="tr-TR" sz="2800" smtClean="0">
              <a:solidFill>
                <a:srgbClr val="000000"/>
              </a:solidFill>
            </a:endParaRPr>
          </a:p>
          <a:p>
            <a:pPr eaLnBrk="1" hangingPunct="1">
              <a:lnSpc>
                <a:spcPct val="90000"/>
              </a:lnSpc>
              <a:buFont typeface="Wingdings" pitchFamily="2" charset="2"/>
              <a:buNone/>
            </a:pPr>
            <a:endParaRPr lang="tr-TR" sz="2800" smtClean="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sz="3900" b="1" dirty="0" smtClean="0">
                <a:solidFill>
                  <a:srgbClr val="FF0000"/>
                </a:solidFill>
              </a:rPr>
              <a:t>KATSAYI UYGULAMASI  VE          OBP HESAPLANMASI-2</a:t>
            </a:r>
          </a:p>
        </p:txBody>
      </p:sp>
      <p:sp>
        <p:nvSpPr>
          <p:cNvPr id="8195" name="Rectangle 3"/>
          <p:cNvSpPr>
            <a:spLocks noGrp="1" noChangeArrowheads="1"/>
          </p:cNvSpPr>
          <p:nvPr>
            <p:ph type="body" idx="1"/>
          </p:nvPr>
        </p:nvSpPr>
        <p:spPr>
          <a:xfrm>
            <a:off x="809625" y="2276475"/>
            <a:ext cx="7958138" cy="4465638"/>
          </a:xfrm>
        </p:spPr>
        <p:txBody>
          <a:bodyPr/>
          <a:lstStyle/>
          <a:p>
            <a:pPr eaLnBrk="1" hangingPunct="1">
              <a:lnSpc>
                <a:spcPct val="80000"/>
              </a:lnSpc>
            </a:pPr>
            <a:r>
              <a:rPr lang="tr-TR" sz="2000" dirty="0" smtClean="0">
                <a:solidFill>
                  <a:srgbClr val="000000"/>
                </a:solidFill>
              </a:rPr>
              <a:t>Yani okul  puanları hesaplanırken herkes için tek katsayı kullanılacak.  </a:t>
            </a:r>
            <a:r>
              <a:rPr lang="tr-TR" sz="2000" b="1" dirty="0" smtClean="0">
                <a:solidFill>
                  <a:srgbClr val="FF0000"/>
                </a:solidFill>
              </a:rPr>
              <a:t>Tüm öğrencilerin</a:t>
            </a:r>
            <a:r>
              <a:rPr lang="tr-TR" sz="2000" dirty="0" smtClean="0">
                <a:solidFill>
                  <a:srgbClr val="000000"/>
                </a:solidFill>
              </a:rPr>
              <a:t> </a:t>
            </a:r>
            <a:r>
              <a:rPr lang="tr-TR" sz="2000" dirty="0" err="1" smtClean="0">
                <a:solidFill>
                  <a:srgbClr val="000000"/>
                </a:solidFill>
              </a:rPr>
              <a:t>OBP’si</a:t>
            </a:r>
            <a:r>
              <a:rPr lang="tr-TR" sz="2000" dirty="0" smtClean="0">
                <a:solidFill>
                  <a:srgbClr val="000000"/>
                </a:solidFill>
              </a:rPr>
              <a:t> </a:t>
            </a:r>
            <a:r>
              <a:rPr lang="tr-TR" sz="2000" b="1" dirty="0" smtClean="0">
                <a:solidFill>
                  <a:srgbClr val="0033CC"/>
                </a:solidFill>
              </a:rPr>
              <a:t>0.12</a:t>
            </a:r>
            <a:r>
              <a:rPr lang="tr-TR" sz="2000" dirty="0" smtClean="0">
                <a:solidFill>
                  <a:srgbClr val="000000"/>
                </a:solidFill>
              </a:rPr>
              <a:t> katsayısı ile çarpılacak.</a:t>
            </a:r>
          </a:p>
          <a:p>
            <a:pPr eaLnBrk="1" hangingPunct="1">
              <a:lnSpc>
                <a:spcPct val="80000"/>
              </a:lnSpc>
              <a:buFont typeface="Wingdings" pitchFamily="2" charset="2"/>
              <a:buNone/>
            </a:pPr>
            <a:endParaRPr lang="tr-TR" sz="1200" dirty="0" smtClean="0">
              <a:solidFill>
                <a:srgbClr val="000000"/>
              </a:solidFill>
            </a:endParaRPr>
          </a:p>
          <a:p>
            <a:pPr eaLnBrk="1" hangingPunct="1"/>
            <a:r>
              <a:rPr lang="tr-TR" sz="2000" dirty="0" smtClean="0">
                <a:solidFill>
                  <a:srgbClr val="000000"/>
                </a:solidFill>
              </a:rPr>
              <a:t>Öğretmen lisesi mezunları alanlarındaki öğretmenlik bölümlerini seçtiğinde ve meslek lisesi mezunları da kendi alanlarındaki programları tercih etmeleri halinde (MTOK bölümleri hariç diğer 4 yıllık lisans bölümleri) </a:t>
            </a:r>
            <a:r>
              <a:rPr lang="tr-TR" sz="2000" dirty="0" err="1" smtClean="0">
                <a:solidFill>
                  <a:srgbClr val="000000"/>
                </a:solidFill>
              </a:rPr>
              <a:t>OBP’leri</a:t>
            </a:r>
            <a:r>
              <a:rPr lang="tr-TR" sz="2000" dirty="0" smtClean="0">
                <a:solidFill>
                  <a:srgbClr val="000000"/>
                </a:solidFill>
              </a:rPr>
              <a:t> </a:t>
            </a:r>
            <a:r>
              <a:rPr lang="tr-TR" sz="2000" b="1" dirty="0" smtClean="0">
                <a:solidFill>
                  <a:srgbClr val="3333CC"/>
                </a:solidFill>
              </a:rPr>
              <a:t>0.06 ek katsayısı </a:t>
            </a:r>
            <a:r>
              <a:rPr lang="tr-TR" sz="2000" dirty="0" smtClean="0">
                <a:solidFill>
                  <a:srgbClr val="000000"/>
                </a:solidFill>
              </a:rPr>
              <a:t>ile çarpılacak (En fazla 30, en az 15 net puan gelecek) ve bulunan değer, </a:t>
            </a:r>
            <a:r>
              <a:rPr lang="tr-TR" sz="2000" b="1" dirty="0" smtClean="0">
                <a:solidFill>
                  <a:srgbClr val="008000"/>
                </a:solidFill>
              </a:rPr>
              <a:t>0.12 katsayısı</a:t>
            </a:r>
            <a:r>
              <a:rPr lang="tr-TR" sz="2000" dirty="0" smtClean="0">
                <a:solidFill>
                  <a:srgbClr val="008000"/>
                </a:solidFill>
              </a:rPr>
              <a:t> </a:t>
            </a:r>
            <a:r>
              <a:rPr lang="tr-TR" sz="2000" dirty="0" smtClean="0">
                <a:solidFill>
                  <a:srgbClr val="000000"/>
                </a:solidFill>
              </a:rPr>
              <a:t>ile hesaplanan puana eklenecek. Yani toplamda okul puanları </a:t>
            </a:r>
            <a:r>
              <a:rPr lang="tr-TR" sz="2000" b="1" dirty="0" smtClean="0">
                <a:solidFill>
                  <a:srgbClr val="000000"/>
                </a:solidFill>
              </a:rPr>
              <a:t>0.12 + 0.06= 0.18</a:t>
            </a:r>
            <a:r>
              <a:rPr lang="tr-TR" sz="2000" dirty="0" smtClean="0">
                <a:solidFill>
                  <a:srgbClr val="000000"/>
                </a:solidFill>
              </a:rPr>
              <a:t> ile çarpılarak toplamda </a:t>
            </a:r>
            <a:r>
              <a:rPr lang="tr-TR" sz="2000" b="1" dirty="0" smtClean="0">
                <a:solidFill>
                  <a:srgbClr val="7030A0"/>
                </a:solidFill>
              </a:rPr>
              <a:t>en fazla 90 puan</a:t>
            </a:r>
            <a:r>
              <a:rPr lang="tr-TR" sz="2000" dirty="0" smtClean="0">
                <a:solidFill>
                  <a:srgbClr val="7030A0"/>
                </a:solidFill>
              </a:rPr>
              <a:t> </a:t>
            </a:r>
            <a:r>
              <a:rPr lang="tr-TR" sz="2000" dirty="0" smtClean="0">
                <a:solidFill>
                  <a:srgbClr val="000000"/>
                </a:solidFill>
              </a:rPr>
              <a:t>olabilecek.</a:t>
            </a:r>
          </a:p>
          <a:p>
            <a:pPr eaLnBrk="1" hangingPunct="1"/>
            <a:endParaRPr lang="tr-TR" sz="2000" dirty="0" smtClean="0">
              <a:solidFill>
                <a:srgbClr val="000000"/>
              </a:solidFill>
            </a:endParaRPr>
          </a:p>
          <a:p>
            <a:pPr eaLnBrk="1" hangingPunct="1"/>
            <a:r>
              <a:rPr lang="tr-TR" sz="2000" dirty="0" smtClean="0">
                <a:solidFill>
                  <a:srgbClr val="000000"/>
                </a:solidFill>
              </a:rPr>
              <a:t>Ek puanın en büyük değeri </a:t>
            </a:r>
            <a:r>
              <a:rPr lang="tr-TR" sz="2000" b="1" dirty="0" smtClean="0">
                <a:solidFill>
                  <a:srgbClr val="000000"/>
                </a:solidFill>
              </a:rPr>
              <a:t>500 x 0.06</a:t>
            </a:r>
            <a:r>
              <a:rPr lang="tr-TR" sz="2000" dirty="0" smtClean="0">
                <a:solidFill>
                  <a:srgbClr val="000000"/>
                </a:solidFill>
              </a:rPr>
              <a:t>= </a:t>
            </a:r>
            <a:r>
              <a:rPr lang="tr-TR" sz="2000" b="1" u="sng" dirty="0" smtClean="0">
                <a:solidFill>
                  <a:srgbClr val="800000"/>
                </a:solidFill>
              </a:rPr>
              <a:t>30</a:t>
            </a:r>
            <a:r>
              <a:rPr lang="tr-TR" sz="2000" dirty="0" smtClean="0">
                <a:solidFill>
                  <a:srgbClr val="000000"/>
                </a:solidFill>
              </a:rPr>
              <a:t> olacaktır.</a:t>
            </a:r>
          </a:p>
          <a:p>
            <a:pPr eaLnBrk="1" hangingPunct="1"/>
            <a:r>
              <a:rPr lang="tr-TR" sz="2000" dirty="0" smtClean="0">
                <a:solidFill>
                  <a:srgbClr val="000000"/>
                </a:solidFill>
              </a:rPr>
              <a:t>Yani Meslek lisesine ve öğretmen lisesine </a:t>
            </a:r>
            <a:r>
              <a:rPr lang="tr-TR" sz="2000" b="1" dirty="0" smtClean="0">
                <a:solidFill>
                  <a:srgbClr val="800000"/>
                </a:solidFill>
              </a:rPr>
              <a:t>en fazla 30 ek puan</a:t>
            </a:r>
            <a:r>
              <a:rPr lang="tr-TR" sz="2000" dirty="0" smtClean="0">
                <a:solidFill>
                  <a:srgbClr val="800000"/>
                </a:solidFill>
              </a:rPr>
              <a:t> </a:t>
            </a:r>
            <a:r>
              <a:rPr lang="tr-TR" sz="2000" dirty="0" smtClean="0">
                <a:solidFill>
                  <a:srgbClr val="000000"/>
                </a:solidFill>
              </a:rPr>
              <a:t>gelebilecek.</a:t>
            </a:r>
          </a:p>
          <a:p>
            <a:pPr eaLnBrk="1" hangingPunct="1"/>
            <a:endParaRPr lang="tr-TR" sz="2000" dirty="0" smtClean="0">
              <a:solidFill>
                <a:srgbClr val="000000"/>
              </a:solidFill>
            </a:endParaRPr>
          </a:p>
          <a:p>
            <a:pPr eaLnBrk="1" hangingPunct="1">
              <a:lnSpc>
                <a:spcPct val="80000"/>
              </a:lnSpc>
              <a:buFont typeface="Wingdings" pitchFamily="2" charset="2"/>
              <a:buNone/>
            </a:pPr>
            <a:r>
              <a:rPr lang="tr-TR" sz="2100" dirty="0" smtClean="0">
                <a:solidFill>
                  <a:srgbClr val="000000"/>
                </a:solidFill>
              </a:rPr>
              <a:t>	</a:t>
            </a:r>
          </a:p>
          <a:p>
            <a:pPr eaLnBrk="1" hangingPunct="1">
              <a:lnSpc>
                <a:spcPct val="80000"/>
              </a:lnSpc>
              <a:buFont typeface="Wingdings" pitchFamily="2" charset="2"/>
              <a:buNone/>
            </a:pPr>
            <a:endParaRPr lang="tr-TR" sz="2100" dirty="0" smtClean="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a:xfrm>
            <a:off x="1371600" y="609600"/>
            <a:ext cx="7448550" cy="1143000"/>
          </a:xfrm>
        </p:spPr>
        <p:txBody>
          <a:bodyPr/>
          <a:lstStyle/>
          <a:p>
            <a:pPr eaLnBrk="1" hangingPunct="1"/>
            <a:r>
              <a:rPr lang="tr-TR" sz="3900" b="1" smtClean="0">
                <a:solidFill>
                  <a:srgbClr val="FF0000"/>
                </a:solidFill>
              </a:rPr>
              <a:t>KATSAYI UYGULAMASI  VE          OBP HESAPLANMASI-3</a:t>
            </a:r>
            <a:endParaRPr lang="tr-TR" sz="3900" smtClean="0"/>
          </a:p>
        </p:txBody>
      </p:sp>
      <p:sp>
        <p:nvSpPr>
          <p:cNvPr id="3" name="İçerik Yer Tutucusu 2"/>
          <p:cNvSpPr>
            <a:spLocks noGrp="1"/>
          </p:cNvSpPr>
          <p:nvPr>
            <p:ph idx="1"/>
          </p:nvPr>
        </p:nvSpPr>
        <p:spPr/>
        <p:txBody>
          <a:bodyPr/>
          <a:lstStyle/>
          <a:p>
            <a:pPr eaLnBrk="1" hangingPunct="1">
              <a:defRPr/>
            </a:pPr>
            <a:r>
              <a:rPr lang="tr-TR" sz="2200" dirty="0" smtClean="0">
                <a:solidFill>
                  <a:srgbClr val="000000"/>
                </a:solidFill>
              </a:rPr>
              <a:t>Tercihler sonucu üniversitede bir bölüm kazanıpta gitmeyen </a:t>
            </a:r>
            <a:r>
              <a:rPr lang="tr-TR" sz="2200" b="1" dirty="0" smtClean="0">
                <a:solidFill>
                  <a:srgbClr val="000000"/>
                </a:solidFill>
              </a:rPr>
              <a:t>(Açıköğretimin kontenjansız bölümleri ve sınavsız geçişle bir yere yerleşenler hariç) </a:t>
            </a:r>
            <a:r>
              <a:rPr lang="tr-TR" sz="2200" dirty="0" smtClean="0">
                <a:solidFill>
                  <a:srgbClr val="000000"/>
                </a:solidFill>
              </a:rPr>
              <a:t>öğrenciler o sene tekrar sınava girdiklerinde </a:t>
            </a:r>
            <a:r>
              <a:rPr lang="tr-TR" sz="2200" b="1" dirty="0" smtClean="0">
                <a:solidFill>
                  <a:srgbClr val="FF0000"/>
                </a:solidFill>
              </a:rPr>
              <a:t>0.12</a:t>
            </a:r>
            <a:r>
              <a:rPr lang="tr-TR" sz="2200" dirty="0" smtClean="0">
                <a:solidFill>
                  <a:srgbClr val="000000"/>
                </a:solidFill>
              </a:rPr>
              <a:t> OBP katsayısı yarı yarıya düşürülerek </a:t>
            </a:r>
            <a:r>
              <a:rPr lang="tr-TR" sz="2200" b="1" dirty="0" smtClean="0">
                <a:solidFill>
                  <a:srgbClr val="008000"/>
                </a:solidFill>
              </a:rPr>
              <a:t>0.06</a:t>
            </a:r>
            <a:r>
              <a:rPr lang="tr-TR" sz="2200" dirty="0" smtClean="0">
                <a:solidFill>
                  <a:srgbClr val="000000"/>
                </a:solidFill>
              </a:rPr>
              <a:t> ile çarpılacak ve varsa </a:t>
            </a:r>
            <a:r>
              <a:rPr lang="tr-TR" sz="2200" b="1" dirty="0" smtClean="0">
                <a:solidFill>
                  <a:srgbClr val="FF0000"/>
                </a:solidFill>
              </a:rPr>
              <a:t>0.06</a:t>
            </a:r>
            <a:r>
              <a:rPr lang="tr-TR" sz="2200" dirty="0" smtClean="0">
                <a:solidFill>
                  <a:srgbClr val="000000"/>
                </a:solidFill>
              </a:rPr>
              <a:t> ek puan katsayısı yarı yarıya düşülerek </a:t>
            </a:r>
            <a:r>
              <a:rPr lang="tr-TR" sz="2200" b="1" dirty="0" smtClean="0">
                <a:solidFill>
                  <a:srgbClr val="008000"/>
                </a:solidFill>
              </a:rPr>
              <a:t>0.03</a:t>
            </a:r>
            <a:r>
              <a:rPr lang="tr-TR" sz="2200" dirty="0" smtClean="0">
                <a:solidFill>
                  <a:srgbClr val="000000"/>
                </a:solidFill>
              </a:rPr>
              <a:t> ile çarpılacaktır.</a:t>
            </a:r>
          </a:p>
          <a:p>
            <a:pPr eaLnBrk="1" hangingPunct="1">
              <a:defRPr/>
            </a:pPr>
            <a:endParaRPr lang="tr-TR" sz="2200" dirty="0" smtClean="0">
              <a:solidFill>
                <a:srgbClr val="000000"/>
              </a:solidFill>
            </a:endParaRPr>
          </a:p>
          <a:p>
            <a:pPr eaLnBrk="1" hangingPunct="1">
              <a:defRPr/>
            </a:pPr>
            <a:r>
              <a:rPr lang="tr-TR" sz="2200" dirty="0" smtClean="0">
                <a:solidFill>
                  <a:srgbClr val="000000"/>
                </a:solidFill>
              </a:rPr>
              <a:t>Yeni OBP sisteminde </a:t>
            </a:r>
            <a:r>
              <a:rPr lang="tr-TR" sz="2200" b="1" dirty="0" smtClean="0">
                <a:solidFill>
                  <a:srgbClr val="800000"/>
                </a:solidFill>
              </a:rPr>
              <a:t>okul birincisine direkt 60 gelmeyecek</a:t>
            </a:r>
            <a:r>
              <a:rPr lang="tr-TR" sz="2200" dirty="0" smtClean="0">
                <a:solidFill>
                  <a:srgbClr val="000000"/>
                </a:solidFill>
              </a:rPr>
              <a:t>. Okul birincisi de olsa diploma notu diğerleri gibi önce 5 ile çarpılacak, daha sonra çıkan sayıda 0.12 katsayısı ile çarpılacak.</a:t>
            </a:r>
          </a:p>
          <a:p>
            <a:pPr eaLnBrk="1" hangingPunct="1">
              <a:defRPr/>
            </a:pPr>
            <a:endParaRPr lang="tr-TR" sz="2200" dirty="0" smtClean="0">
              <a:solidFill>
                <a:srgbClr val="000000"/>
              </a:solidFill>
            </a:endParaRPr>
          </a:p>
          <a:p>
            <a:pPr marL="0" indent="0" eaLnBrk="1" hangingPunct="1">
              <a:buFont typeface="Wingdings" pitchFamily="2" charset="2"/>
              <a:buNone/>
              <a:defRPr/>
            </a:pPr>
            <a:endParaRPr lang="tr-TR"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sz="3900" b="1" smtClean="0">
                <a:solidFill>
                  <a:srgbClr val="FF0000"/>
                </a:solidFill>
              </a:rPr>
              <a:t>YERLEŞTİRME PUANLARI NASIL HESAPLANACAK?</a:t>
            </a:r>
            <a:r>
              <a:rPr lang="tr-TR" smtClean="0"/>
              <a:t> </a:t>
            </a:r>
          </a:p>
        </p:txBody>
      </p:sp>
      <p:sp>
        <p:nvSpPr>
          <p:cNvPr id="15363" name="Rectangle 3"/>
          <p:cNvSpPr>
            <a:spLocks noGrp="1" noChangeArrowheads="1"/>
          </p:cNvSpPr>
          <p:nvPr>
            <p:ph type="body" idx="1"/>
          </p:nvPr>
        </p:nvSpPr>
        <p:spPr>
          <a:xfrm>
            <a:off x="809625" y="2214563"/>
            <a:ext cx="7958138" cy="4643437"/>
          </a:xfrm>
        </p:spPr>
        <p:txBody>
          <a:bodyPr/>
          <a:lstStyle/>
          <a:p>
            <a:pPr eaLnBrk="1" hangingPunct="1">
              <a:lnSpc>
                <a:spcPct val="80000"/>
              </a:lnSpc>
              <a:defRPr/>
            </a:pPr>
            <a:r>
              <a:rPr lang="tr-TR" sz="1600" b="1" dirty="0" smtClean="0">
                <a:solidFill>
                  <a:srgbClr val="000000"/>
                </a:solidFill>
              </a:rPr>
              <a:t>Yerleştirme puanları hesaplanırken, Ortaöğretim Başarı Puanı (OBP) 0,12 ile çarpılarak sınav puanlarına (YGS ve LYS puanları) eklenecektir.</a:t>
            </a:r>
            <a:br>
              <a:rPr lang="tr-TR" sz="1600" b="1" dirty="0" smtClean="0">
                <a:solidFill>
                  <a:srgbClr val="000000"/>
                </a:solidFill>
              </a:rPr>
            </a:br>
            <a:r>
              <a:rPr lang="tr-TR" sz="1600" b="1" dirty="0" smtClean="0">
                <a:solidFill>
                  <a:srgbClr val="000000"/>
                </a:solidFill>
              </a:rPr>
              <a:t/>
            </a:r>
            <a:br>
              <a:rPr lang="tr-TR" sz="1600" b="1" dirty="0" smtClean="0">
                <a:solidFill>
                  <a:srgbClr val="000000"/>
                </a:solidFill>
              </a:rPr>
            </a:br>
            <a:r>
              <a:rPr lang="tr-TR" sz="1600" b="1" dirty="0" smtClean="0">
                <a:solidFill>
                  <a:srgbClr val="000000"/>
                </a:solidFill>
              </a:rPr>
              <a:t>Y-YGS = YGS + (0,12 x OBP)</a:t>
            </a:r>
            <a:br>
              <a:rPr lang="tr-TR" sz="1600" b="1" dirty="0" smtClean="0">
                <a:solidFill>
                  <a:srgbClr val="000000"/>
                </a:solidFill>
              </a:rPr>
            </a:br>
            <a:r>
              <a:rPr lang="tr-TR" sz="1600" b="1" dirty="0" smtClean="0">
                <a:solidFill>
                  <a:srgbClr val="000000"/>
                </a:solidFill>
              </a:rPr>
              <a:t>Y-LYS-MF = LYS-MF + (0,12 x OBP)</a:t>
            </a:r>
            <a:br>
              <a:rPr lang="tr-TR" sz="1600" b="1" dirty="0" smtClean="0">
                <a:solidFill>
                  <a:srgbClr val="000000"/>
                </a:solidFill>
              </a:rPr>
            </a:br>
            <a:r>
              <a:rPr lang="tr-TR" sz="1600" b="1" dirty="0" smtClean="0">
                <a:solidFill>
                  <a:srgbClr val="000000"/>
                </a:solidFill>
              </a:rPr>
              <a:t>Y-LYS-TM = LYS-TM + (0,12 x OBP)</a:t>
            </a:r>
            <a:br>
              <a:rPr lang="tr-TR" sz="1600" b="1" dirty="0" smtClean="0">
                <a:solidFill>
                  <a:srgbClr val="000000"/>
                </a:solidFill>
              </a:rPr>
            </a:br>
            <a:r>
              <a:rPr lang="tr-TR" sz="1600" b="1" dirty="0" smtClean="0">
                <a:solidFill>
                  <a:srgbClr val="000000"/>
                </a:solidFill>
              </a:rPr>
              <a:t>Y-LYS-TS = LYS-TS + (0,12 x OBP)</a:t>
            </a:r>
            <a:br>
              <a:rPr lang="tr-TR" sz="1600" b="1" dirty="0" smtClean="0">
                <a:solidFill>
                  <a:srgbClr val="000000"/>
                </a:solidFill>
              </a:rPr>
            </a:br>
            <a:r>
              <a:rPr lang="tr-TR" sz="1600" b="1" dirty="0" smtClean="0">
                <a:solidFill>
                  <a:srgbClr val="000000"/>
                </a:solidFill>
              </a:rPr>
              <a:t>Y-LYS-DİL = LYS-DİL + (0,12 x OBP)</a:t>
            </a:r>
            <a:br>
              <a:rPr lang="tr-TR" sz="1600" b="1" dirty="0" smtClean="0">
                <a:solidFill>
                  <a:srgbClr val="000000"/>
                </a:solidFill>
              </a:rPr>
            </a:br>
            <a:r>
              <a:rPr lang="tr-TR" sz="1600" dirty="0" smtClean="0">
                <a:solidFill>
                  <a:srgbClr val="000000"/>
                </a:solidFill>
              </a:rPr>
              <a:t/>
            </a:r>
            <a:br>
              <a:rPr lang="tr-TR" sz="1600" dirty="0" smtClean="0">
                <a:solidFill>
                  <a:srgbClr val="000000"/>
                </a:solidFill>
              </a:rPr>
            </a:br>
            <a:r>
              <a:rPr lang="tr-TR" sz="1600" b="1" dirty="0" smtClean="0">
                <a:solidFill>
                  <a:srgbClr val="000000"/>
                </a:solidFill>
              </a:rPr>
              <a:t>YGS, LYS ve OBP puanların en büyük değeri 500 olduğu için, </a:t>
            </a:r>
            <a:r>
              <a:rPr lang="tr-TR" sz="1600" b="1" dirty="0" smtClean="0">
                <a:solidFill>
                  <a:schemeClr val="accent2">
                    <a:lumMod val="60000"/>
                    <a:lumOff val="40000"/>
                  </a:schemeClr>
                </a:solidFill>
              </a:rPr>
              <a:t>Anadolu liseleri       ve </a:t>
            </a:r>
            <a:r>
              <a:rPr lang="tr-TR" sz="1600" b="1" u="sng" dirty="0" smtClean="0">
                <a:solidFill>
                  <a:srgbClr val="0033CC"/>
                </a:solidFill>
              </a:rPr>
              <a:t>Düz liseli için</a:t>
            </a:r>
            <a:r>
              <a:rPr lang="tr-TR" sz="1600" b="1" dirty="0" smtClean="0">
                <a:solidFill>
                  <a:srgbClr val="000000"/>
                </a:solidFill>
              </a:rPr>
              <a:t> yerleştirme puanının en büyük değeri: </a:t>
            </a:r>
            <a:endParaRPr lang="tr-TR" sz="800" b="1" dirty="0" smtClean="0">
              <a:solidFill>
                <a:srgbClr val="000000"/>
              </a:solidFill>
            </a:endParaRPr>
          </a:p>
          <a:p>
            <a:pPr eaLnBrk="1" hangingPunct="1">
              <a:lnSpc>
                <a:spcPct val="80000"/>
              </a:lnSpc>
              <a:defRPr/>
            </a:pPr>
            <a:endParaRPr lang="tr-TR" sz="800" dirty="0" smtClean="0">
              <a:solidFill>
                <a:srgbClr val="000000"/>
              </a:solidFill>
            </a:endParaRPr>
          </a:p>
          <a:p>
            <a:pPr eaLnBrk="1" hangingPunct="1">
              <a:lnSpc>
                <a:spcPct val="80000"/>
              </a:lnSpc>
              <a:buFont typeface="Wingdings" pitchFamily="2" charset="2"/>
              <a:buNone/>
              <a:defRPr/>
            </a:pPr>
            <a:r>
              <a:rPr lang="tr-TR" sz="1600" b="1" dirty="0" smtClean="0">
                <a:solidFill>
                  <a:schemeClr val="folHlink"/>
                </a:solidFill>
              </a:rPr>
              <a:t>				500 + 60 (0,12 x 500) = </a:t>
            </a:r>
            <a:r>
              <a:rPr lang="tr-TR" sz="1600" b="1" u="sng" dirty="0" smtClean="0">
                <a:solidFill>
                  <a:schemeClr val="folHlink"/>
                </a:solidFill>
              </a:rPr>
              <a:t>560</a:t>
            </a:r>
            <a:r>
              <a:rPr lang="tr-TR" sz="1600" b="1" dirty="0" smtClean="0">
                <a:solidFill>
                  <a:schemeClr val="folHlink"/>
                </a:solidFill>
              </a:rPr>
              <a:t> olacaktır.</a:t>
            </a:r>
          </a:p>
          <a:p>
            <a:pPr eaLnBrk="1" hangingPunct="1">
              <a:lnSpc>
                <a:spcPct val="80000"/>
              </a:lnSpc>
              <a:buFont typeface="Wingdings" pitchFamily="2" charset="2"/>
              <a:buNone/>
              <a:defRPr/>
            </a:pPr>
            <a:endParaRPr lang="tr-TR" sz="1600" b="1" dirty="0" smtClean="0">
              <a:solidFill>
                <a:schemeClr val="folHlink"/>
              </a:solidFill>
            </a:endParaRPr>
          </a:p>
          <a:p>
            <a:pPr eaLnBrk="1" hangingPunct="1">
              <a:lnSpc>
                <a:spcPct val="80000"/>
              </a:lnSpc>
              <a:defRPr/>
            </a:pPr>
            <a:r>
              <a:rPr lang="tr-TR" sz="1600" b="1" dirty="0" smtClean="0">
                <a:solidFill>
                  <a:srgbClr val="000000"/>
                </a:solidFill>
              </a:rPr>
              <a:t>Meslek Lisesi ve öğretmen lisesi çıkışlı adaylar kendi alanlarındaki lisans programlarına yerleştirilirken yerleştirme puanlarına eklenecek ek puan (0,06 x OBP) olarak hesaplanacaktır.  </a:t>
            </a:r>
            <a:r>
              <a:rPr lang="tr-TR" sz="1600" dirty="0" smtClean="0">
                <a:solidFill>
                  <a:srgbClr val="000000"/>
                </a:solidFill>
              </a:rPr>
              <a:t>Ek puanın en büyük değeri </a:t>
            </a:r>
            <a:r>
              <a:rPr lang="tr-TR" sz="1600" b="1" dirty="0" smtClean="0">
                <a:solidFill>
                  <a:srgbClr val="000000"/>
                </a:solidFill>
              </a:rPr>
              <a:t>500 x 0,06 = 30</a:t>
            </a:r>
            <a:r>
              <a:rPr lang="tr-TR" sz="1600" dirty="0" smtClean="0">
                <a:solidFill>
                  <a:srgbClr val="000000"/>
                </a:solidFill>
              </a:rPr>
              <a:t> olacaktır.</a:t>
            </a:r>
            <a:br>
              <a:rPr lang="tr-TR" sz="1600" dirty="0" smtClean="0">
                <a:solidFill>
                  <a:srgbClr val="000000"/>
                </a:solidFill>
              </a:rPr>
            </a:br>
            <a:endParaRPr lang="tr-TR" sz="1600" dirty="0" smtClean="0">
              <a:solidFill>
                <a:srgbClr val="000000"/>
              </a:solidFill>
            </a:endParaRPr>
          </a:p>
          <a:p>
            <a:pPr eaLnBrk="1" hangingPunct="1">
              <a:lnSpc>
                <a:spcPct val="80000"/>
              </a:lnSpc>
              <a:buFont typeface="Wingdings" pitchFamily="2" charset="2"/>
              <a:buNone/>
              <a:defRPr/>
            </a:pPr>
            <a:r>
              <a:rPr lang="tr-TR" sz="1600" dirty="0" smtClean="0">
                <a:solidFill>
                  <a:srgbClr val="000000"/>
                </a:solidFill>
              </a:rPr>
              <a:t>	</a:t>
            </a:r>
            <a:r>
              <a:rPr lang="tr-TR" sz="1600" b="1" u="sng" dirty="0" smtClean="0">
                <a:solidFill>
                  <a:srgbClr val="0033CC"/>
                </a:solidFill>
              </a:rPr>
              <a:t>Meslek ve öğretmen lisesi öğrencileri için</a:t>
            </a:r>
            <a:r>
              <a:rPr lang="tr-TR" sz="1600" b="1" dirty="0" smtClean="0">
                <a:solidFill>
                  <a:srgbClr val="000000"/>
                </a:solidFill>
              </a:rPr>
              <a:t> yerleştirme puanın en büyük değeri:</a:t>
            </a:r>
            <a:r>
              <a:rPr lang="tr-TR" sz="1600" dirty="0" smtClean="0">
                <a:solidFill>
                  <a:srgbClr val="000000"/>
                </a:solidFill>
              </a:rPr>
              <a:t>  </a:t>
            </a:r>
            <a:endParaRPr lang="tr-TR" sz="800" dirty="0" smtClean="0">
              <a:solidFill>
                <a:srgbClr val="000000"/>
              </a:solidFill>
            </a:endParaRPr>
          </a:p>
          <a:p>
            <a:pPr eaLnBrk="1" hangingPunct="1">
              <a:lnSpc>
                <a:spcPct val="80000"/>
              </a:lnSpc>
              <a:buFont typeface="Wingdings" pitchFamily="2" charset="2"/>
              <a:buNone/>
              <a:defRPr/>
            </a:pPr>
            <a:endParaRPr lang="tr-TR" sz="800" dirty="0" smtClean="0">
              <a:solidFill>
                <a:srgbClr val="000000"/>
              </a:solidFill>
            </a:endParaRPr>
          </a:p>
          <a:p>
            <a:pPr eaLnBrk="1" hangingPunct="1">
              <a:lnSpc>
                <a:spcPct val="80000"/>
              </a:lnSpc>
              <a:buFont typeface="Wingdings" pitchFamily="2" charset="2"/>
              <a:buNone/>
              <a:defRPr/>
            </a:pPr>
            <a:r>
              <a:rPr lang="tr-TR" sz="1600" dirty="0" smtClean="0">
                <a:solidFill>
                  <a:srgbClr val="000000"/>
                </a:solidFill>
              </a:rPr>
              <a:t>			</a:t>
            </a:r>
            <a:r>
              <a:rPr lang="tr-TR" sz="1600" b="1" dirty="0" smtClean="0">
                <a:solidFill>
                  <a:schemeClr val="folHlink"/>
                </a:solidFill>
              </a:rPr>
              <a:t>500 + 60 (0,12 x 500) + 30 (0,06 x 500) = </a:t>
            </a:r>
            <a:r>
              <a:rPr lang="tr-TR" sz="1600" b="1" u="sng" dirty="0" smtClean="0">
                <a:solidFill>
                  <a:schemeClr val="folHlink"/>
                </a:solidFill>
              </a:rPr>
              <a:t>590</a:t>
            </a:r>
            <a:r>
              <a:rPr lang="tr-TR" sz="1600" b="1" dirty="0" smtClean="0">
                <a:solidFill>
                  <a:schemeClr val="folHlink"/>
                </a:solidFill>
              </a:rPr>
              <a:t> olacaktır.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600200" y="762000"/>
            <a:ext cx="7086600" cy="990600"/>
          </a:xfrm>
        </p:spPr>
        <p:txBody>
          <a:bodyPr/>
          <a:lstStyle/>
          <a:p>
            <a:pPr eaLnBrk="1" hangingPunct="1"/>
            <a:r>
              <a:rPr lang="tr-TR" sz="3200" b="1" smtClean="0">
                <a:solidFill>
                  <a:srgbClr val="FF0000"/>
                </a:solidFill>
              </a:rPr>
              <a:t>1. AŞAMA: </a:t>
            </a:r>
            <a:br>
              <a:rPr lang="tr-TR" sz="3200" b="1" smtClean="0">
                <a:solidFill>
                  <a:srgbClr val="FF0000"/>
                </a:solidFill>
              </a:rPr>
            </a:br>
            <a:r>
              <a:rPr lang="tr-TR" sz="3200" b="1" smtClean="0">
                <a:solidFill>
                  <a:srgbClr val="FF0000"/>
                </a:solidFill>
              </a:rPr>
              <a:t>YÜKSEKÖĞRETİME GEÇİŞ SINAVI</a:t>
            </a:r>
            <a:r>
              <a:rPr lang="tr-TR" sz="3200" b="1" smtClean="0"/>
              <a:t> </a:t>
            </a:r>
            <a:r>
              <a:rPr lang="tr-TR" sz="3200" b="1" smtClean="0">
                <a:solidFill>
                  <a:srgbClr val="0033CC"/>
                </a:solidFill>
              </a:rPr>
              <a:t>(YGS)</a:t>
            </a:r>
          </a:p>
        </p:txBody>
      </p:sp>
      <p:sp>
        <p:nvSpPr>
          <p:cNvPr id="11267" name="Rectangle 3"/>
          <p:cNvSpPr>
            <a:spLocks noGrp="1" noChangeArrowheads="1"/>
          </p:cNvSpPr>
          <p:nvPr>
            <p:ph type="body" idx="1"/>
          </p:nvPr>
        </p:nvSpPr>
        <p:spPr>
          <a:xfrm>
            <a:off x="838200" y="2209800"/>
            <a:ext cx="8077200" cy="4387850"/>
          </a:xfrm>
        </p:spPr>
        <p:txBody>
          <a:bodyPr/>
          <a:lstStyle/>
          <a:p>
            <a:pPr eaLnBrk="1" hangingPunct="1">
              <a:lnSpc>
                <a:spcPct val="80000"/>
              </a:lnSpc>
            </a:pPr>
            <a:r>
              <a:rPr lang="tr-TR" sz="2000" b="1" smtClean="0">
                <a:solidFill>
                  <a:srgbClr val="0033CC"/>
                </a:solidFill>
              </a:rPr>
              <a:t>2013 YGS 23 Mart Pazar günü saat 10:00’da</a:t>
            </a:r>
            <a:r>
              <a:rPr lang="tr-TR" sz="2000" b="1" smtClean="0">
                <a:solidFill>
                  <a:srgbClr val="000000"/>
                </a:solidFill>
              </a:rPr>
              <a:t>  tek oturum halinde yapılacak ve tek kitapçık kullanılacak.</a:t>
            </a:r>
          </a:p>
          <a:p>
            <a:pPr eaLnBrk="1" hangingPunct="1">
              <a:lnSpc>
                <a:spcPct val="80000"/>
              </a:lnSpc>
            </a:pPr>
            <a:endParaRPr lang="tr-TR" sz="2000" b="1" smtClean="0">
              <a:solidFill>
                <a:srgbClr val="000000"/>
              </a:solidFill>
            </a:endParaRPr>
          </a:p>
          <a:p>
            <a:pPr eaLnBrk="1" hangingPunct="1">
              <a:lnSpc>
                <a:spcPct val="80000"/>
              </a:lnSpc>
            </a:pPr>
            <a:r>
              <a:rPr lang="tr-TR" sz="2000" b="1" smtClean="0">
                <a:solidFill>
                  <a:srgbClr val="000000"/>
                </a:solidFill>
              </a:rPr>
              <a:t>YGS’de toplam </a:t>
            </a:r>
            <a:r>
              <a:rPr lang="tr-TR" sz="2000" b="1" smtClean="0">
                <a:solidFill>
                  <a:srgbClr val="0033CC"/>
                </a:solidFill>
              </a:rPr>
              <a:t>160 soru</a:t>
            </a:r>
            <a:r>
              <a:rPr lang="tr-TR" sz="2000" b="1" smtClean="0">
                <a:solidFill>
                  <a:srgbClr val="000000"/>
                </a:solidFill>
              </a:rPr>
              <a:t> sorulacak ve süre </a:t>
            </a:r>
            <a:r>
              <a:rPr lang="tr-TR" sz="2000" b="1" smtClean="0">
                <a:solidFill>
                  <a:srgbClr val="0033CC"/>
                </a:solidFill>
              </a:rPr>
              <a:t>160 dakika</a:t>
            </a:r>
            <a:r>
              <a:rPr lang="tr-TR" sz="2000" b="1" smtClean="0">
                <a:solidFill>
                  <a:srgbClr val="000000"/>
                </a:solidFill>
              </a:rPr>
              <a:t> olacaktır.</a:t>
            </a:r>
          </a:p>
          <a:p>
            <a:pPr eaLnBrk="1" hangingPunct="1">
              <a:lnSpc>
                <a:spcPct val="80000"/>
              </a:lnSpc>
              <a:buFont typeface="Wingdings" pitchFamily="2" charset="2"/>
              <a:buNone/>
            </a:pPr>
            <a:endParaRPr lang="tr-TR" sz="2000" b="1" smtClean="0">
              <a:solidFill>
                <a:srgbClr val="000000"/>
              </a:solidFill>
            </a:endParaRPr>
          </a:p>
          <a:p>
            <a:pPr eaLnBrk="1" hangingPunct="1">
              <a:lnSpc>
                <a:spcPct val="80000"/>
              </a:lnSpc>
            </a:pPr>
            <a:r>
              <a:rPr lang="tr-TR" sz="2000" smtClean="0">
                <a:solidFill>
                  <a:srgbClr val="000000"/>
                </a:solidFill>
              </a:rPr>
              <a:t>YGS’de testlerde sorumlu olunan konular </a:t>
            </a:r>
            <a:r>
              <a:rPr lang="tr-TR" sz="2000" b="1" smtClean="0">
                <a:solidFill>
                  <a:srgbClr val="008000"/>
                </a:solidFill>
              </a:rPr>
              <a:t>Ortak müfredata dayalı konular</a:t>
            </a:r>
            <a:r>
              <a:rPr lang="tr-TR" sz="2000" b="1" smtClean="0">
                <a:solidFill>
                  <a:srgbClr val="000000"/>
                </a:solidFill>
              </a:rPr>
              <a:t> (6, 7, 8. sınıf ve Lise-1 konuları) </a:t>
            </a:r>
            <a:r>
              <a:rPr lang="tr-TR" sz="2000" smtClean="0">
                <a:solidFill>
                  <a:srgbClr val="000000"/>
                </a:solidFill>
              </a:rPr>
              <a:t>olacak. Yani tüm okul türleri ve alanlarda okutulan derslerle ilgili sorular sorulacak.  Sadece bazı derslerdeki konular lise-2 ve lise-3 (İnkılap tarihi, Felsefe gibi) sınıfına aittir. </a:t>
            </a:r>
          </a:p>
          <a:p>
            <a:pPr eaLnBrk="1" hangingPunct="1">
              <a:lnSpc>
                <a:spcPct val="80000"/>
              </a:lnSpc>
            </a:pPr>
            <a:endParaRPr lang="tr-TR" sz="2000" b="1" smtClean="0">
              <a:solidFill>
                <a:srgbClr val="000000"/>
              </a:solidFill>
            </a:endParaRPr>
          </a:p>
          <a:p>
            <a:pPr eaLnBrk="1" hangingPunct="1">
              <a:lnSpc>
                <a:spcPct val="80000"/>
              </a:lnSpc>
            </a:pPr>
            <a:r>
              <a:rPr lang="tr-TR" sz="2000" smtClean="0">
                <a:solidFill>
                  <a:srgbClr val="000000"/>
                </a:solidFill>
              </a:rPr>
              <a:t>YGS’de muhakeme gücü yüksek, yorum becerisini ölçmeye dayalı sorular sorulmaktadır. Özellikle son yıllarda genelde uzun paragraflar (daha çok Türkçe, felsefe), şekle dayalı uzun yorum soruları (coğrafya, matematik, geometri) gelebilmektedir. Yıldan yıla değişen belli oranlarda da bilgiye dayalı sorular  gelmektedir.</a:t>
            </a:r>
            <a:endParaRPr lang="tr-TR" sz="2000" b="1" smtClean="0">
              <a:solidFill>
                <a:srgbClr val="000000"/>
              </a:solidFill>
            </a:endParaRPr>
          </a:p>
          <a:p>
            <a:pPr eaLnBrk="1" hangingPunct="1">
              <a:lnSpc>
                <a:spcPct val="80000"/>
              </a:lnSpc>
              <a:buFont typeface="Wingdings" pitchFamily="2" charset="2"/>
              <a:buNone/>
            </a:pPr>
            <a:endParaRPr lang="tr-TR" sz="2400" b="1"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b="1" smtClean="0">
                <a:solidFill>
                  <a:srgbClr val="FF0000"/>
                </a:solidFill>
              </a:rPr>
              <a:t>YGS (2013)</a:t>
            </a:r>
            <a:r>
              <a:rPr lang="tr-TR" smtClean="0"/>
              <a:t> </a:t>
            </a:r>
          </a:p>
        </p:txBody>
      </p:sp>
      <p:sp>
        <p:nvSpPr>
          <p:cNvPr id="12291" name="Rectangle 3"/>
          <p:cNvSpPr>
            <a:spLocks noGrp="1" noChangeArrowheads="1"/>
          </p:cNvSpPr>
          <p:nvPr>
            <p:ph type="body" idx="1"/>
          </p:nvPr>
        </p:nvSpPr>
        <p:spPr>
          <a:xfrm>
            <a:off x="684213" y="2214563"/>
            <a:ext cx="8459787" cy="4383087"/>
          </a:xfrm>
        </p:spPr>
        <p:txBody>
          <a:bodyPr/>
          <a:lstStyle/>
          <a:p>
            <a:pPr marL="0" indent="0" eaLnBrk="1" hangingPunct="1">
              <a:lnSpc>
                <a:spcPct val="80000"/>
              </a:lnSpc>
              <a:buFont typeface="Wingdings" pitchFamily="2" charset="2"/>
              <a:buNone/>
              <a:tabLst>
                <a:tab pos="8255000" algn="l"/>
              </a:tabLst>
            </a:pPr>
            <a:r>
              <a:rPr lang="tr-TR" sz="2000" b="1" smtClean="0">
                <a:solidFill>
                  <a:srgbClr val="0033CC"/>
                </a:solidFill>
              </a:rPr>
              <a:t>Sınav zamanı:</a:t>
            </a:r>
            <a:r>
              <a:rPr lang="tr-TR" sz="2000" smtClean="0"/>
              <a:t> </a:t>
            </a:r>
            <a:r>
              <a:rPr lang="tr-TR" sz="2000" smtClean="0">
                <a:solidFill>
                  <a:srgbClr val="FF0000"/>
                </a:solidFill>
              </a:rPr>
              <a:t>24 Mart</a:t>
            </a:r>
            <a:r>
              <a:rPr lang="tr-TR" sz="2000" smtClean="0">
                <a:solidFill>
                  <a:srgbClr val="000000"/>
                </a:solidFill>
              </a:rPr>
              <a:t> Pazar günü saat 10:00’da</a:t>
            </a:r>
            <a:r>
              <a:rPr lang="tr-TR" sz="2000" smtClean="0"/>
              <a:t> </a:t>
            </a:r>
            <a:r>
              <a:rPr lang="tr-TR" sz="2000" smtClean="0">
                <a:solidFill>
                  <a:srgbClr val="000000"/>
                </a:solidFill>
              </a:rPr>
              <a:t>yapılacak.</a:t>
            </a:r>
          </a:p>
          <a:p>
            <a:pPr marL="0" indent="0" eaLnBrk="1" hangingPunct="1">
              <a:lnSpc>
                <a:spcPct val="80000"/>
              </a:lnSpc>
              <a:buFont typeface="Wingdings" pitchFamily="2" charset="2"/>
              <a:buNone/>
              <a:tabLst>
                <a:tab pos="8255000" algn="l"/>
              </a:tabLst>
            </a:pPr>
            <a:r>
              <a:rPr lang="tr-TR" sz="2000" b="1" smtClean="0">
                <a:solidFill>
                  <a:srgbClr val="0033CC"/>
                </a:solidFill>
              </a:rPr>
              <a:t>Başvuru Tarihi: </a:t>
            </a:r>
            <a:r>
              <a:rPr lang="tr-TR" sz="2000" smtClean="0">
                <a:solidFill>
                  <a:srgbClr val="000000"/>
                </a:solidFill>
              </a:rPr>
              <a:t>Ocak Ayının ilk haftası yapılacak (2012 yılında 3-12 Ocak arası yapılmıştı).</a:t>
            </a:r>
          </a:p>
          <a:p>
            <a:pPr marL="0" indent="0" eaLnBrk="1" hangingPunct="1">
              <a:lnSpc>
                <a:spcPct val="80000"/>
              </a:lnSpc>
              <a:buFont typeface="Wingdings" pitchFamily="2" charset="2"/>
              <a:buNone/>
              <a:tabLst>
                <a:tab pos="8255000" algn="l"/>
              </a:tabLst>
            </a:pPr>
            <a:r>
              <a:rPr lang="tr-TR" sz="2000" b="1" smtClean="0">
                <a:solidFill>
                  <a:srgbClr val="0033CC"/>
                </a:solidFill>
              </a:rPr>
              <a:t>Sonuçların açıklanması: </a:t>
            </a:r>
            <a:r>
              <a:rPr lang="tr-TR" sz="2000" smtClean="0">
                <a:solidFill>
                  <a:srgbClr val="000000"/>
                </a:solidFill>
              </a:rPr>
              <a:t>14, 15, 16,17 Nisan tarihlerinden birinde açıklanacak (2012 yılında 20 Nisan 2012 tarihinde açıklamıştı).</a:t>
            </a:r>
            <a:r>
              <a:rPr lang="tr-TR" sz="2000" smtClean="0"/>
              <a:t> </a:t>
            </a:r>
          </a:p>
          <a:p>
            <a:pPr marL="0" indent="0" eaLnBrk="1" hangingPunct="1">
              <a:lnSpc>
                <a:spcPct val="80000"/>
              </a:lnSpc>
              <a:buFont typeface="Wingdings" pitchFamily="2" charset="2"/>
              <a:buNone/>
              <a:tabLst>
                <a:tab pos="8255000" algn="l"/>
              </a:tabLst>
            </a:pPr>
            <a:r>
              <a:rPr lang="tr-TR" sz="2000" b="1" smtClean="0">
                <a:solidFill>
                  <a:srgbClr val="0033CC"/>
                </a:solidFill>
              </a:rPr>
              <a:t>Sınav ücreti:</a:t>
            </a:r>
            <a:r>
              <a:rPr lang="tr-TR" sz="2000" smtClean="0"/>
              <a:t> </a:t>
            </a:r>
            <a:r>
              <a:rPr lang="tr-TR" sz="2000" smtClean="0">
                <a:solidFill>
                  <a:srgbClr val="000000"/>
                </a:solidFill>
              </a:rPr>
              <a:t>2012 yılında 35 TL idi.</a:t>
            </a:r>
          </a:p>
          <a:p>
            <a:pPr marL="0" indent="0" eaLnBrk="1" hangingPunct="1">
              <a:lnSpc>
                <a:spcPct val="80000"/>
              </a:lnSpc>
              <a:buFont typeface="Wingdings" pitchFamily="2" charset="2"/>
              <a:buNone/>
              <a:tabLst>
                <a:tab pos="8255000" algn="l"/>
              </a:tabLst>
            </a:pPr>
            <a:r>
              <a:rPr lang="tr-TR" sz="2000" b="1" smtClean="0">
                <a:solidFill>
                  <a:srgbClr val="3333CC"/>
                </a:solidFill>
              </a:rPr>
              <a:t>Başvuru ücreti:</a:t>
            </a:r>
            <a:r>
              <a:rPr lang="tr-TR" sz="2000" smtClean="0">
                <a:solidFill>
                  <a:srgbClr val="000000"/>
                </a:solidFill>
              </a:rPr>
              <a:t> 2012 yılında 3 TL idi.</a:t>
            </a:r>
          </a:p>
          <a:p>
            <a:pPr marL="0" indent="0" eaLnBrk="1" hangingPunct="1">
              <a:lnSpc>
                <a:spcPct val="80000"/>
              </a:lnSpc>
              <a:buFont typeface="Wingdings" pitchFamily="2" charset="2"/>
              <a:buNone/>
              <a:tabLst>
                <a:tab pos="8255000" algn="l"/>
              </a:tabLst>
            </a:pPr>
            <a:r>
              <a:rPr lang="tr-TR" sz="2000" b="1" smtClean="0">
                <a:solidFill>
                  <a:srgbClr val="3333CC"/>
                </a:solidFill>
              </a:rPr>
              <a:t>Sadece sınavsız geçiş  başvurusu:</a:t>
            </a:r>
            <a:r>
              <a:rPr lang="tr-TR" sz="2000" smtClean="0">
                <a:solidFill>
                  <a:srgbClr val="000000"/>
                </a:solidFill>
              </a:rPr>
              <a:t> 2012 yılında 10 TL idi.</a:t>
            </a:r>
          </a:p>
          <a:p>
            <a:pPr marL="0" indent="0" eaLnBrk="1" hangingPunct="1">
              <a:lnSpc>
                <a:spcPct val="80000"/>
              </a:lnSpc>
              <a:buFont typeface="Wingdings" pitchFamily="2" charset="2"/>
              <a:buNone/>
              <a:tabLst>
                <a:tab pos="8255000" algn="l"/>
              </a:tabLst>
            </a:pPr>
            <a:r>
              <a:rPr lang="tr-TR" sz="2000" b="1" smtClean="0">
                <a:solidFill>
                  <a:srgbClr val="3333CC"/>
                </a:solidFill>
              </a:rPr>
              <a:t>Sınav ücretleri yatırılacak bankalar:</a:t>
            </a:r>
            <a:r>
              <a:rPr lang="tr-TR" sz="2000" smtClean="0"/>
              <a:t> </a:t>
            </a:r>
            <a:r>
              <a:rPr lang="tr-TR" sz="2000" smtClean="0">
                <a:solidFill>
                  <a:srgbClr val="000000"/>
                </a:solidFill>
              </a:rPr>
              <a:t>T.C Ziraat Bankası'nın, T. Vakıflar Bankası'nın, T. Halk Bankası'nın ve Akbank'ın tüm şubelerine, T. Garanti Bankası'na ise internetten yapılabilecek. </a:t>
            </a:r>
            <a:r>
              <a:rPr lang="tr-TR" sz="2000" b="1" smtClean="0">
                <a:solidFill>
                  <a:srgbClr val="000000"/>
                </a:solidFill>
              </a:rPr>
              <a:t/>
            </a:r>
            <a:br>
              <a:rPr lang="tr-TR" sz="2000" b="1" smtClean="0">
                <a:solidFill>
                  <a:srgbClr val="000000"/>
                </a:solidFill>
              </a:rPr>
            </a:br>
            <a:r>
              <a:rPr lang="tr-TR" sz="2000" b="1" smtClean="0">
                <a:solidFill>
                  <a:srgbClr val="0033CC"/>
                </a:solidFill>
              </a:rPr>
              <a:t>Tercihlerin tarihi:</a:t>
            </a:r>
            <a:r>
              <a:rPr lang="tr-TR" sz="2000" smtClean="0">
                <a:solidFill>
                  <a:srgbClr val="000000"/>
                </a:solidFill>
              </a:rPr>
              <a:t> 20-25 temmuz arası başlar, ağustosun ilk haftası sona erer (2012 yılında 23 Temmuz-3 Ağustos arası yapılmıştı). </a:t>
            </a:r>
          </a:p>
          <a:p>
            <a:pPr marL="0" indent="0" eaLnBrk="1" hangingPunct="1">
              <a:lnSpc>
                <a:spcPct val="80000"/>
              </a:lnSpc>
              <a:buFont typeface="Wingdings" pitchFamily="2" charset="2"/>
              <a:buNone/>
              <a:tabLst>
                <a:tab pos="8255000" algn="l"/>
              </a:tabLst>
            </a:pPr>
            <a:r>
              <a:rPr lang="tr-TR" sz="2000" b="1" smtClean="0">
                <a:solidFill>
                  <a:srgbClr val="0033CC"/>
                </a:solidFill>
              </a:rPr>
              <a:t>Tercihlerin açıklanması: </a:t>
            </a:r>
            <a:r>
              <a:rPr lang="tr-TR" sz="2000" smtClean="0">
                <a:solidFill>
                  <a:srgbClr val="000000"/>
                </a:solidFill>
              </a:rPr>
              <a:t>Tercihlerin bitmesinden tam 2 hafta (14 gün) sonra açıklanmaktadır (2012 yılında 17 Ağustos tarihinde açıklanmıştır).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4000" smtClean="0"/>
              <a:t> </a:t>
            </a:r>
            <a:r>
              <a:rPr lang="tr-TR" sz="3200" b="1" smtClean="0">
                <a:solidFill>
                  <a:srgbClr val="FF0000"/>
                </a:solidFill>
              </a:rPr>
              <a:t>YGS’de</a:t>
            </a:r>
            <a:br>
              <a:rPr lang="tr-TR" sz="3200" b="1" smtClean="0">
                <a:solidFill>
                  <a:srgbClr val="FF0000"/>
                </a:solidFill>
              </a:rPr>
            </a:br>
            <a:r>
              <a:rPr lang="tr-TR" sz="3200" b="1" smtClean="0">
                <a:solidFill>
                  <a:srgbClr val="FF0000"/>
                </a:solidFill>
              </a:rPr>
              <a:t>DERSLERE GÖRE SORU SAYILARI</a:t>
            </a:r>
          </a:p>
        </p:txBody>
      </p:sp>
      <p:graphicFrame>
        <p:nvGraphicFramePr>
          <p:cNvPr id="97449" name="Group 169"/>
          <p:cNvGraphicFramePr>
            <a:graphicFrameLocks noGrp="1"/>
          </p:cNvGraphicFramePr>
          <p:nvPr>
            <p:ph sz="half" idx="2"/>
          </p:nvPr>
        </p:nvGraphicFramePr>
        <p:xfrm>
          <a:off x="1331913" y="2133600"/>
          <a:ext cx="7272337" cy="3856038"/>
        </p:xfrm>
        <a:graphic>
          <a:graphicData uri="http://schemas.openxmlformats.org/drawingml/2006/table">
            <a:tbl>
              <a:tblPr/>
              <a:tblGrid>
                <a:gridCol w="2268537"/>
                <a:gridCol w="2700338"/>
                <a:gridCol w="2303462"/>
              </a:tblGrid>
              <a:tr h="49372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Test Adı</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Dersler</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Soru Sayıları</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9530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Türkçe Testi</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Türkçe + Dil Bilgisi</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40 (5-7 Dil bilgisi)*</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02630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Tarih</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Coğrafya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Felsefe</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17</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9</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81440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Temel Matematik</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Matematik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Geometri</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40*</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(7-9 arası geometri)</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02630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Fen Bilimleri-1</a:t>
                      </a:r>
                    </a:p>
                  </a:txBody>
                  <a:tcPr marL="90000" marR="90000" marT="46801" marB="46801"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Fizik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Kimya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Biyoloji</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13</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13</a:t>
                      </a:r>
                    </a:p>
                  </a:txBody>
                  <a:tcPr marL="90000" marR="90000" marT="46801" marB="46801"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43" name="Text Box 168"/>
          <p:cNvSpPr txBox="1">
            <a:spLocks noChangeArrowheads="1"/>
          </p:cNvSpPr>
          <p:nvPr/>
        </p:nvSpPr>
        <p:spPr bwMode="auto">
          <a:xfrm>
            <a:off x="1116013" y="6092825"/>
            <a:ext cx="7777162" cy="517525"/>
          </a:xfrm>
          <a:prstGeom prst="rect">
            <a:avLst/>
          </a:prstGeom>
          <a:noFill/>
          <a:ln w="9525">
            <a:noFill/>
            <a:miter lim="800000"/>
            <a:headEnd/>
            <a:tailEnd/>
          </a:ln>
        </p:spPr>
        <p:txBody>
          <a:bodyPr>
            <a:spAutoFit/>
          </a:bodyPr>
          <a:lstStyle/>
          <a:p>
            <a:r>
              <a:rPr lang="tr-TR" sz="1400" b="1">
                <a:solidFill>
                  <a:srgbClr val="FF3300"/>
                </a:solidFill>
              </a:rPr>
              <a:t>*</a:t>
            </a:r>
            <a:r>
              <a:rPr lang="tr-TR" sz="1400"/>
              <a:t> </a:t>
            </a:r>
            <a:r>
              <a:rPr lang="tr-TR" sz="1400" b="1">
                <a:solidFill>
                  <a:srgbClr val="000000"/>
                </a:solidFill>
              </a:rPr>
              <a:t>Türkçe testinde dil bilgisinden, Temel Matematik testinden  geometriden ne kadar soru geleceği net olarak belli değildir. Dil bilgisinden ortalama 5-6, geometriden ortalama 7-8-9 soru gelmektedir.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1554</TotalTime>
  <Words>2180</Words>
  <Application>Microsoft Office PowerPoint</Application>
  <PresentationFormat>Ekran Gösterisi (4:3)</PresentationFormat>
  <Paragraphs>498</Paragraphs>
  <Slides>35</Slides>
  <Notes>11</Notes>
  <HiddenSlides>0</HiddenSlides>
  <MMClips>0</MMClips>
  <ScaleCrop>false</ScaleCrop>
  <HeadingPairs>
    <vt:vector size="4" baseType="variant">
      <vt:variant>
        <vt:lpstr>Tema</vt:lpstr>
      </vt:variant>
      <vt:variant>
        <vt:i4>2</vt:i4>
      </vt:variant>
      <vt:variant>
        <vt:lpstr>Slayt Başlıkları</vt:lpstr>
      </vt:variant>
      <vt:variant>
        <vt:i4>35</vt:i4>
      </vt:variant>
    </vt:vector>
  </HeadingPairs>
  <TitlesOfParts>
    <vt:vector size="37" baseType="lpstr">
      <vt:lpstr>Straight Edge</vt:lpstr>
      <vt:lpstr>Network</vt:lpstr>
      <vt:lpstr>   2013   YGS ve LYS</vt:lpstr>
      <vt:lpstr>GENEL BİLGİLER</vt:lpstr>
      <vt:lpstr>KATSAYI UYGULAMASI  VE          OBP HESAPLANMASI-1</vt:lpstr>
      <vt:lpstr>KATSAYI UYGULAMASI  VE          OBP HESAPLANMASI-2</vt:lpstr>
      <vt:lpstr>KATSAYI UYGULAMASI  VE          OBP HESAPLANMASI-3</vt:lpstr>
      <vt:lpstr>YERLEŞTİRME PUANLARI NASIL HESAPLANACAK? </vt:lpstr>
      <vt:lpstr>1. AŞAMA:  YÜKSEKÖĞRETİME GEÇİŞ SINAVI (YGS)</vt:lpstr>
      <vt:lpstr>YGS (2013) </vt:lpstr>
      <vt:lpstr> YGS’de DERSLERE GÖRE SORU SAYILARI</vt:lpstr>
      <vt:lpstr>YGS SINAVINA KİMLER GİRECEK</vt:lpstr>
      <vt:lpstr>YGS PUANLARI NERELERDE VE NASIL KULLANILACAK-1</vt:lpstr>
      <vt:lpstr>YGS PUANLARI NERELERDE VE NASIL KULLANILACAK-2</vt:lpstr>
      <vt:lpstr>YGS TESTLERİNİN LYS PUANLARINA KATKISI NE KADAR-1 </vt:lpstr>
      <vt:lpstr>YGS TESTLERİNİN LYS PUANLARINA KATKISI NE KADAR-2</vt:lpstr>
      <vt:lpstr>YGS TESTLERİNİN LYS PUANLARINA KATKISI NE KADAR-3</vt:lpstr>
      <vt:lpstr>YGS PUAN TÜRLERİ VE TESTLERİN PUAN TÜRLERİNE GÖRE KATKILARI</vt:lpstr>
      <vt:lpstr>DİKKAT: YGS Barajı Olacak</vt:lpstr>
      <vt:lpstr> 2. AŞAMA: LİSANS YERLEŞTİRME SINAVI  (LYS)</vt:lpstr>
      <vt:lpstr>LYS SINAVLARI (2013)</vt:lpstr>
      <vt:lpstr>LYS’ de  YER ALACAK TESTLER ve KAPSAMLARI</vt:lpstr>
      <vt:lpstr>LYS - 1 (MATEMATİK-GEOEMETRİ)</vt:lpstr>
      <vt:lpstr>LYS-2 (FEN BİLİMLERİ-2)</vt:lpstr>
      <vt:lpstr>LYS-3 (TÜRK DİLİ VE EDEBİYATI – COĞRAFYA-1)</vt:lpstr>
      <vt:lpstr>LYS-4 (SOSYAL BİLİMLER-2)</vt:lpstr>
      <vt:lpstr>LYS-5 (YABANCI DİL)</vt:lpstr>
      <vt:lpstr>LYS PUAN TÜRLERİ</vt:lpstr>
      <vt:lpstr>PUAN TÜRLERİNE GÖRE        LYS’DE ÇÖZÜLECEK TESTLER</vt:lpstr>
      <vt:lpstr>LYS TESTLERİNİN LYS PUANLARINA KATKISI NE KADAR-1 </vt:lpstr>
      <vt:lpstr>LYS TESTLERİNİN LYS PUANLARINA KATKISI NE KADAR-2 </vt:lpstr>
      <vt:lpstr>MF (SAYISAL) PUAN TÜRLERİ</vt:lpstr>
      <vt:lpstr>TM (EA) PUAN TÜRLERİ</vt:lpstr>
      <vt:lpstr>TS (SÖZEL) PUAN TÜRLERİ</vt:lpstr>
      <vt:lpstr>YABANCI DİL PUAN TÜRLERİ</vt:lpstr>
      <vt:lpstr>ALINACAK TEDBİRLER</vt:lpstr>
      <vt:lpstr>UNUTMAYIN !  </vt:lpstr>
    </vt:vector>
  </TitlesOfParts>
  <Manager>civelek.murat@gmail.com &amp; civelek_murat@yahoo.com &amp; rehberlikbiztr@yahoo.com;Enigma</Manager>
  <Company>http://www.rehberlik.biz.tr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YGS-LYS Sistemi</dc:title>
  <dc:subject>2013 YGS-LYS Sistemi</dc:subject>
  <dc:creator>Murat Civelek</dc:creator>
  <cp:keywords>2013 YGS-LYS Sistemi,  http:/www.rehberlik.biz.tr</cp:keywords>
  <dc:description>2013 YGS-LYS Sistemi</dc:description>
  <cp:lastModifiedBy>Rehberlik</cp:lastModifiedBy>
  <cp:revision>1392</cp:revision>
  <dcterms:created xsi:type="dcterms:W3CDTF">2009-01-22T08:42:00Z</dcterms:created>
  <dcterms:modified xsi:type="dcterms:W3CDTF">2013-10-30T12:04:20Z</dcterms:modified>
  <cp:category>YGS-LYS</cp:category>
</cp:coreProperties>
</file>